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slide" Target="slides/slide3.xml"/>
<Relationship Id="rId5" Type="http://schemas.openxmlformats.org/officeDocument/2006/relationships/slide" Target="slides/slide4.xml"/>
<Relationship Id="rId6" Type="http://schemas.openxmlformats.org/officeDocument/2006/relationships/slide" Target="slides/slide5.xml"/>
<Relationship Id="rId7" Type="http://schemas.openxmlformats.org/officeDocument/2006/relationships/slide" Target="slides/slide6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tb20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THE FRONTIER FIRM REPORT · PREPARED EXCLUSIVELY FOR CONTOSO</a:t>
            </a:r>
          </a:p>
        </p:txBody>
      </p:sp>
      <p:sp>
        <p:nvSpPr>
          <p:cNvPr id="21" name="r21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tb22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3400">
                <a:solidFill>
                  <a:srgbClr val="F5F7FA"/>
                </a:solidFill>
                <a:latin typeface="Segoe UI"/>
              </a:rPr>
              <a:t>Contoso is </a:t>
            </a:r>
            <a:r>
              <a:rPr lang="en-US" sz="3400" b="1">
                <a:solidFill>
                  <a:srgbClr val="3D7BFF"/>
                </a:solidFill>
                <a:latin typeface="Segoe UI"/>
              </a:rPr>
              <a:t>Advancing</a:t>
            </a:r>
            <a:r>
              <a:rPr lang="en-US" sz="3400">
                <a:solidFill>
                  <a:srgbClr val="F5F7FA"/>
                </a:solidFill>
                <a:latin typeface="Segoe UI"/>
              </a:rPr>
              <a:t> — where the energy lives, team by team</a:t>
            </a:r>
          </a:p>
        </p:txBody>
      </p:sp>
      <p:grpSp>
        <p:nvGrpSpPr>
          <p:cNvPr id="70" name="inst-standing-70" descr="aristo-instrument kind=standing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grpSp>
          <p:nvGrpSpPr>
            <p:cNvPr id="27" name="inst-dial-27" descr="aristo-instrument kind=dial cx=2376000 cy=2376000 canvas=0.0675"/>
            <p:cNvGrpSpPr/>
            <p:nvPr/>
          </p:nvGrpSpPr>
          <p:grpSpPr>
            <a:xfrm>
              <a:off x="900000" y="2348000"/>
              <a:ext cx="2376000" cy="2376000"/>
              <a:chOff x="900000" y="2348000"/>
              <a:chExt cx="2376000" cy="2376000"/>
            </a:xfrm>
          </p:grpSpPr>
          <p:sp>
            <p:nvSpPr>
              <p:cNvPr id="23" name="arc23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6199000"/>
                  <a:gd name="adj3" fmla="val 9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4" name="arc24"/>
              <p:cNvSpPr/>
              <p:nvPr/>
            </p:nvSpPr>
            <p:spPr>
              <a:xfrm>
                <a:off x="900000" y="2348000"/>
                <a:ext cx="2376000" cy="2376000"/>
              </a:xfrm>
              <a:prstGeom prst="blockArc">
                <a:avLst>
                  <a:gd name="adj1" fmla="val 16200000"/>
                  <a:gd name="adj2" fmla="val 11448000"/>
                  <a:gd name="adj3" fmla="val 9000"/>
                </a:avLst>
              </a:prstGeom>
              <a:solidFill>
                <a:srgbClr val="3D7BFF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5" name="tb25"/>
              <p:cNvSpPr txBox="1"/>
              <p:nvPr/>
            </p:nvSpPr>
            <p:spPr>
              <a:xfrm>
                <a:off x="900000" y="2965760"/>
                <a:ext cx="2376000" cy="855360"/>
              </a:xfrm>
              <a:prstGeom prst="rect">
                <a:avLst/>
              </a:prstGeom>
              <a:noFill/>
            </p:spPr>
            <p:txBody>
              <a:bodyPr wrap="square" anchor="ctr">
                <a:normAutofit/>
              </a:bodyPr>
              <a:lstStyle/>
              <a:p>
                <a:pPr algn="ctr"/>
                <a:r>
                  <a:rPr lang="en-US" sz="4800" b="1">
                    <a:solidFill>
                      <a:srgbClr val="F5F7FA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26" name="tb26"/>
              <p:cNvSpPr txBox="1"/>
              <p:nvPr/>
            </p:nvSpPr>
            <p:spPr>
              <a:xfrm>
                <a:off x="900000" y="3773600"/>
                <a:ext cx="2376000" cy="47520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300">
                    <a:solidFill>
                      <a:srgbClr val="8FA0B8"/>
                    </a:solidFill>
                    <a:latin typeface="Segoe UI"/>
                  </a:rPr>
                  <a:t>of 100 · Advancing</a:t>
                </a:r>
              </a:p>
            </p:txBody>
          </p:sp>
        </p:grpSp>
        <p:grpSp>
          <p:nvGrpSpPr>
            <p:cNvPr id="69" name="inst-scale-69" descr="aristo-instrument kind=scale cx=7516000 cy=2904000 canvas=0.2610"/>
            <p:cNvGrpSpPr/>
            <p:nvPr/>
          </p:nvGrpSpPr>
          <p:grpSpPr>
            <a:xfrm>
              <a:off x="3776000" y="2282000"/>
              <a:ext cx="7516000" cy="2904000"/>
              <a:chOff x="3776000" y="2282000"/>
              <a:chExt cx="7516000" cy="2904000"/>
            </a:xfrm>
          </p:grpSpPr>
          <p:sp>
            <p:nvSpPr>
              <p:cNvPr id="28" name="rail28"/>
              <p:cNvSpPr/>
              <p:nvPr/>
            </p:nvSpPr>
            <p:spPr>
              <a:xfrm>
                <a:off x="3776000" y="3353275"/>
                <a:ext cx="7516000" cy="471350"/>
              </a:xfrm>
              <a:prstGeom prst="roundRect">
                <a:avLst>
                  <a:gd name="adj" fmla="val 24000"/>
                </a:avLst>
              </a:prstGeom>
              <a:solidFill>
                <a:srgbClr val="223052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29" name="band29"/>
              <p:cNvSpPr/>
              <p:nvPr/>
            </p:nvSpPr>
            <p:spPr>
              <a:xfrm>
                <a:off x="3776000" y="3353275"/>
                <a:ext cx="2217220" cy="471350"/>
              </a:xfrm>
              <a:prstGeom prst="rect">
                <a:avLst/>
              </a:prstGeom>
              <a:solidFill>
                <a:srgbClr val="D95757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30" name="tb30"/>
              <p:cNvSpPr txBox="1"/>
              <p:nvPr/>
            </p:nvSpPr>
            <p:spPr>
              <a:xfrm>
                <a:off x="39658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Emerging</a:t>
                </a:r>
              </a:p>
            </p:txBody>
          </p:sp>
          <p:sp>
            <p:nvSpPr>
              <p:cNvPr id="31" name="band31"/>
              <p:cNvSpPr/>
              <p:nvPr/>
            </p:nvSpPr>
            <p:spPr>
              <a:xfrm>
                <a:off x="5993220" y="3353275"/>
                <a:ext cx="1879000" cy="471350"/>
              </a:xfrm>
              <a:prstGeom prst="rect">
                <a:avLst/>
              </a:prstGeom>
              <a:solidFill>
                <a:srgbClr val="D9A62E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32" name="tb32"/>
              <p:cNvSpPr txBox="1"/>
              <p:nvPr/>
            </p:nvSpPr>
            <p:spPr>
              <a:xfrm>
                <a:off x="60327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Developing</a:t>
                </a:r>
              </a:p>
            </p:txBody>
          </p:sp>
          <p:sp>
            <p:nvSpPr>
              <p:cNvPr id="33" name="bandLive33"/>
              <p:cNvSpPr/>
              <p:nvPr/>
            </p:nvSpPr>
            <p:spPr>
              <a:xfrm>
                <a:off x="7872220" y="3353275"/>
                <a:ext cx="2254800" cy="471350"/>
              </a:xfrm>
              <a:prstGeom prst="rect">
                <a:avLst/>
              </a:prstGeom>
              <a:solidFill>
                <a:srgbClr val="3D7BFF">
                  <a:alpha val="95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34" name="tb34"/>
              <p:cNvSpPr txBox="1"/>
              <p:nvPr/>
            </p:nvSpPr>
            <p:spPr>
              <a:xfrm>
                <a:off x="809962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b="1" spc="110" cap="all">
                    <a:solidFill>
                      <a:srgbClr val="F5F7FA"/>
                    </a:solidFill>
                    <a:latin typeface="Segoe UI"/>
                  </a:rPr>
                  <a:t>Advancing</a:t>
                </a:r>
              </a:p>
            </p:txBody>
          </p:sp>
          <p:sp>
            <p:nvSpPr>
              <p:cNvPr id="35" name="band35"/>
              <p:cNvSpPr/>
              <p:nvPr/>
            </p:nvSpPr>
            <p:spPr>
              <a:xfrm>
                <a:off x="10127020" y="3353275"/>
                <a:ext cx="1164980" cy="471350"/>
              </a:xfrm>
              <a:prstGeom prst="rect">
                <a:avLst/>
              </a:prstGeom>
              <a:solidFill>
                <a:srgbClr val="3FB68B">
                  <a:alpha val="26000"/>
                </a:srgbClr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36" name="tb36"/>
              <p:cNvSpPr txBox="1"/>
              <p:nvPr/>
            </p:nvSpPr>
            <p:spPr>
              <a:xfrm>
                <a:off x="9828300" y="2929050"/>
                <a:ext cx="1800000" cy="364225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1050" spc="110" cap="all">
                    <a:solidFill>
                      <a:srgbClr val="8FA0B8"/>
                    </a:solidFill>
                    <a:latin typeface="Segoe UI"/>
                  </a:rPr>
                  <a:t>Frontier</a:t>
                </a:r>
              </a:p>
            </p:txBody>
          </p:sp>
          <p:sp>
            <p:nvSpPr>
              <p:cNvPr id="37" name="tick37"/>
              <p:cNvSpPr/>
              <p:nvPr/>
            </p:nvSpPr>
            <p:spPr>
              <a:xfrm>
                <a:off x="3776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8" name="tick38"/>
              <p:cNvSpPr/>
              <p:nvPr/>
            </p:nvSpPr>
            <p:spPr>
              <a:xfrm>
                <a:off x="4151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39" name="tick39"/>
              <p:cNvSpPr/>
              <p:nvPr/>
            </p:nvSpPr>
            <p:spPr>
              <a:xfrm>
                <a:off x="4527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0" name="tick40"/>
              <p:cNvSpPr/>
              <p:nvPr/>
            </p:nvSpPr>
            <p:spPr>
              <a:xfrm>
                <a:off x="4903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1" name="tick41"/>
              <p:cNvSpPr/>
              <p:nvPr/>
            </p:nvSpPr>
            <p:spPr>
              <a:xfrm>
                <a:off x="5279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2" name="tick42"/>
              <p:cNvSpPr/>
              <p:nvPr/>
            </p:nvSpPr>
            <p:spPr>
              <a:xfrm>
                <a:off x="5655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3" name="tick43"/>
              <p:cNvSpPr/>
              <p:nvPr/>
            </p:nvSpPr>
            <p:spPr>
              <a:xfrm>
                <a:off x="6030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4" name="tick44"/>
              <p:cNvSpPr/>
              <p:nvPr/>
            </p:nvSpPr>
            <p:spPr>
              <a:xfrm>
                <a:off x="6406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5" name="tick45"/>
              <p:cNvSpPr/>
              <p:nvPr/>
            </p:nvSpPr>
            <p:spPr>
              <a:xfrm>
                <a:off x="6782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6" name="tick46"/>
              <p:cNvSpPr/>
              <p:nvPr/>
            </p:nvSpPr>
            <p:spPr>
              <a:xfrm>
                <a:off x="7158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7" name="tick47"/>
              <p:cNvSpPr/>
              <p:nvPr/>
            </p:nvSpPr>
            <p:spPr>
              <a:xfrm>
                <a:off x="7534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8" name="tick48"/>
              <p:cNvSpPr/>
              <p:nvPr/>
            </p:nvSpPr>
            <p:spPr>
              <a:xfrm>
                <a:off x="79098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49" name="tick49"/>
              <p:cNvSpPr/>
              <p:nvPr/>
            </p:nvSpPr>
            <p:spPr>
              <a:xfrm>
                <a:off x="82856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0" name="tick50"/>
              <p:cNvSpPr/>
              <p:nvPr/>
            </p:nvSpPr>
            <p:spPr>
              <a:xfrm>
                <a:off x="86614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1" name="tick51"/>
              <p:cNvSpPr/>
              <p:nvPr/>
            </p:nvSpPr>
            <p:spPr>
              <a:xfrm>
                <a:off x="90372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2" name="tick52"/>
              <p:cNvSpPr/>
              <p:nvPr/>
            </p:nvSpPr>
            <p:spPr>
              <a:xfrm>
                <a:off x="94130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3" name="tick53"/>
              <p:cNvSpPr/>
              <p:nvPr/>
            </p:nvSpPr>
            <p:spPr>
              <a:xfrm>
                <a:off x="97888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4" name="tick54"/>
              <p:cNvSpPr/>
              <p:nvPr/>
            </p:nvSpPr>
            <p:spPr>
              <a:xfrm>
                <a:off x="101646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5" name="tick55"/>
              <p:cNvSpPr/>
              <p:nvPr/>
            </p:nvSpPr>
            <p:spPr>
              <a:xfrm>
                <a:off x="105404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6" name="tick56"/>
              <p:cNvSpPr/>
              <p:nvPr/>
            </p:nvSpPr>
            <p:spPr>
              <a:xfrm>
                <a:off x="10916200" y="3854625"/>
                <a:ext cx="0" cy="6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7" name="tick57"/>
              <p:cNvSpPr/>
              <p:nvPr/>
            </p:nvSpPr>
            <p:spPr>
              <a:xfrm>
                <a:off x="11292000" y="3854625"/>
                <a:ext cx="0" cy="90000"/>
              </a:xfrm>
              <a:prstGeom prst="line">
                <a:avLst/>
              </a:prstGeom>
              <a:noFill/>
              <a:ln w="9525">
                <a:solidFill>
                  <a:srgbClr val="3A4568"/>
                </a:solidFill>
              </a:ln>
            </p:spPr>
            <p:txBody>
              <a:bodyPr/>
              <a:lstStyle/>
              <a:p/>
            </p:txBody>
          </p:sp>
          <p:sp>
            <p:nvSpPr>
              <p:cNvPr id="58" name="tb58"/>
              <p:cNvSpPr txBox="1"/>
              <p:nvPr/>
            </p:nvSpPr>
            <p:spPr>
              <a:xfrm>
                <a:off x="3776000" y="3964625"/>
                <a:ext cx="168232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l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0</a:t>
                </a:r>
              </a:p>
            </p:txBody>
          </p:sp>
          <p:sp>
            <p:nvSpPr>
              <p:cNvPr id="59" name="tb59"/>
              <p:cNvSpPr txBox="1"/>
              <p:nvPr/>
            </p:nvSpPr>
            <p:spPr>
              <a:xfrm>
                <a:off x="5907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30</a:t>
                </a:r>
              </a:p>
            </p:txBody>
          </p:sp>
          <p:sp>
            <p:nvSpPr>
              <p:cNvPr id="60" name="tb60"/>
              <p:cNvSpPr txBox="1"/>
              <p:nvPr/>
            </p:nvSpPr>
            <p:spPr>
              <a:xfrm>
                <a:off x="77865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55</a:t>
                </a:r>
              </a:p>
            </p:txBody>
          </p:sp>
          <p:sp>
            <p:nvSpPr>
              <p:cNvPr id="61" name="tb61"/>
              <p:cNvSpPr txBox="1"/>
              <p:nvPr/>
            </p:nvSpPr>
            <p:spPr>
              <a:xfrm>
                <a:off x="10041368" y="3964625"/>
                <a:ext cx="246464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ct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85</a:t>
                </a:r>
              </a:p>
            </p:txBody>
          </p:sp>
          <p:sp>
            <p:nvSpPr>
              <p:cNvPr id="62" name="tb62"/>
              <p:cNvSpPr txBox="1"/>
              <p:nvPr/>
            </p:nvSpPr>
            <p:spPr>
              <a:xfrm>
                <a:off x="10967304" y="3964625"/>
                <a:ext cx="324696" cy="250000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 algn="r"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100</a:t>
                </a:r>
              </a:p>
            </p:txBody>
          </p:sp>
          <p:sp>
            <p:nvSpPr>
              <p:cNvPr id="63" name="markerPill63"/>
              <p:cNvSpPr/>
              <p:nvPr/>
            </p:nvSpPr>
            <p:spPr>
              <a:xfrm>
                <a:off x="9326240" y="2282000"/>
                <a:ext cx="624480" cy="557050"/>
              </a:xfrm>
              <a:prstGeom prst="roundRect">
                <a:avLst>
                  <a:gd name="adj" fmla="val 30000"/>
                </a:avLst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4" name="tb64"/>
              <p:cNvSpPr txBox="1"/>
              <p:nvPr/>
            </p:nvSpPr>
            <p:spPr>
              <a:xfrm>
                <a:off x="9326240" y="2359987"/>
                <a:ext cx="624480" cy="557050"/>
              </a:xfrm>
              <a:prstGeom prst="rect">
                <a:avLst/>
              </a:prstGeom>
              <a:noFill/>
            </p:spPr>
            <p:txBody>
              <a:bodyPr wrap="square" anchor="t">
                <a:normAutofit/>
              </a:bodyPr>
              <a:lstStyle/>
              <a:p>
                <a:pPr algn="ctr"/>
                <a:r>
                  <a:rPr lang="en-US" sz="2000" b="1">
                    <a:solidFill>
                      <a:srgbClr val="0D1626"/>
                    </a:solidFill>
                    <a:latin typeface="Segoe UI"/>
                  </a:rPr>
                  <a:t>78</a:t>
                </a:r>
              </a:p>
            </p:txBody>
          </p:sp>
          <p:sp>
            <p:nvSpPr>
              <p:cNvPr id="65" name="markerPoint65"/>
              <p:cNvSpPr/>
              <p:nvPr/>
            </p:nvSpPr>
            <p:spPr>
              <a:xfrm rot="10800000">
                <a:off x="9528480" y="3163275"/>
                <a:ext cx="220000" cy="190000"/>
              </a:xfrm>
              <a:prstGeom prst="triangle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6" name="markerBlade66"/>
              <p:cNvSpPr/>
              <p:nvPr/>
            </p:nvSpPr>
            <p:spPr>
              <a:xfrm>
                <a:off x="9612480" y="3313275"/>
                <a:ext cx="52000" cy="551350"/>
              </a:xfrm>
              <a:prstGeom prst="rect">
                <a:avLst/>
              </a:prstGeom>
              <a:solidFill>
                <a:srgbClr val="F5F7FA"/>
              </a:solidFill>
              <a:ln>
                <a:noFill/>
              </a:ln>
            </p:spPr>
            <p:txBody>
              <a:bodyPr/>
              <a:lstStyle/>
              <a:p/>
            </p:txBody>
          </p:sp>
          <p:sp>
            <p:nvSpPr>
              <p:cNvPr id="67" name="tb67"/>
              <p:cNvSpPr txBox="1"/>
              <p:nvPr/>
            </p:nvSpPr>
            <p:spPr>
              <a:xfrm>
                <a:off x="3776000" y="5011375"/>
                <a:ext cx="7516000" cy="174625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100">
                    <a:solidFill>
                      <a:srgbClr val="8FA0B8"/>
                    </a:solidFill>
                    <a:latin typeface="Segoe UI"/>
                  </a:rPr>
                  <a:t>The Frontier Scale · Emerging 0–29 · Developing 30–54 · Advancing 55–84 · Frontier 85–100</a:t>
                </a:r>
              </a:p>
            </p:txBody>
          </p:sp>
          <p:sp>
            <p:nvSpPr>
              <p:cNvPr id="68" name="tb68"/>
              <p:cNvSpPr txBox="1"/>
              <p:nvPr/>
            </p:nvSpPr>
            <p:spPr>
              <a:xfrm>
                <a:off x="3776000" y="4524499"/>
                <a:ext cx="7516000" cy="396876"/>
              </a:xfrm>
              <a:prstGeom prst="rect">
                <a:avLst/>
              </a:prstGeom>
              <a:noFill/>
            </p:spPr>
            <p:txBody>
              <a:bodyPr wrap="square" anchor="t" lIns="0" tIns="0" rIns="0" bIns="0">
                <a:normAutofit/>
              </a:bodyPr>
              <a:lstStyle/>
              <a:p>
                <a:pPr/>
                <a:r>
                  <a:rPr lang="en-US" sz="1250">
                    <a:solidFill>
                      <a:srgbClr val="8FA0B8"/>
                    </a:solidFill>
                    <a:latin typeface="Segoe UI"/>
                  </a:rPr>
                  <a:t>Live view August 29, 2026 · Last counted Run #4 2026-07-30 · assessment overdue 3 days</a:t>
                </a:r>
              </a:p>
            </p:txBody>
          </p:sp>
        </p:grpSp>
      </p:grpSp>
      <p:sp>
        <p:nvSpPr>
          <p:cNvPr id="71" name="tb71"/>
          <p:cNvSpPr txBox="1"/>
          <p:nvPr/>
        </p:nvSpPr>
        <p:spPr>
          <a:xfrm>
            <a:off x="900000" y="5490000"/>
            <a:ext cx="10392000" cy="965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F5F7FA"/>
                </a:solidFill>
                <a:latin typeface="Segoe UI"/>
              </a:rPr>
              <a:t>This deck regenerates from the live view and carries its completed assessment evidence — no one prepared it.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The whole AI estate: Copilot seats · agents &amp; credits · Azure AI — counted from the tenant’s own signals, never estimated.</a:t>
            </a:r>
          </a:p>
        </p:txBody>
      </p:sp>
      <p:sp>
        <p:nvSpPr>
          <p:cNvPr id="72" name="tb72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6" name="tb106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§1 · DEPARTMENTS</a:t>
            </a:r>
          </a:p>
        </p:txBody>
      </p:sp>
      <p:sp>
        <p:nvSpPr>
          <p:cNvPr id="107" name="r107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" name="tb108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Who is already working with AI, team by team.</a:t>
            </a:r>
          </a:p>
        </p:txBody>
      </p:sp>
      <p:grpSp>
        <p:nvGrpSpPr>
          <p:cNvPr id="105" name="inst-balance-105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73" name="tb73"/>
            <p:cNvSpPr txBox="1"/>
            <p:nvPr/>
          </p:nvSpPr>
          <p:spPr>
            <a:xfrm>
              <a:off x="900000" y="2150000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Engineering · high agent-readiness</a:t>
              </a:r>
            </a:p>
          </p:txBody>
        </p:sp>
        <p:sp>
          <p:nvSpPr>
            <p:cNvPr id="74" name="track74"/>
            <p:cNvSpPr/>
            <p:nvPr/>
          </p:nvSpPr>
          <p:spPr>
            <a:xfrm>
              <a:off x="900000" y="2281269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5" name="fill75"/>
            <p:cNvSpPr/>
            <p:nvPr/>
          </p:nvSpPr>
          <p:spPr>
            <a:xfrm>
              <a:off x="900000" y="2281269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6" name="lbl-t0-out=0-fw=10392000-ew=1280160-tb76"/>
            <p:cNvSpPr txBox="1"/>
            <p:nvPr/>
          </p:nvSpPr>
          <p:spPr>
            <a:xfrm>
              <a:off x="900000" y="2205655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1,550 people</a:t>
              </a:r>
            </a:p>
          </p:txBody>
        </p:sp>
        <p:sp>
          <p:nvSpPr>
            <p:cNvPr id="77" name="tb77"/>
            <p:cNvSpPr txBox="1"/>
            <p:nvPr/>
          </p:nvSpPr>
          <p:spPr>
            <a:xfrm>
              <a:off x="900000" y="2587563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Sales · high agent-readiness</a:t>
              </a:r>
            </a:p>
          </p:txBody>
        </p:sp>
        <p:sp>
          <p:nvSpPr>
            <p:cNvPr id="78" name="track78"/>
            <p:cNvSpPr/>
            <p:nvPr/>
          </p:nvSpPr>
          <p:spPr>
            <a:xfrm>
              <a:off x="900000" y="2718832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79" name="fill79"/>
            <p:cNvSpPr/>
            <p:nvPr/>
          </p:nvSpPr>
          <p:spPr>
            <a:xfrm>
              <a:off x="900000" y="2718832"/>
              <a:ext cx="9185187" cy="218782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0" name="lbl-t1-out=0-fw=9185187-ew=1280160-tb80"/>
            <p:cNvSpPr txBox="1"/>
            <p:nvPr/>
          </p:nvSpPr>
          <p:spPr>
            <a:xfrm>
              <a:off x="900000" y="2643218"/>
              <a:ext cx="9035187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1,370 people</a:t>
              </a:r>
            </a:p>
          </p:txBody>
        </p:sp>
        <p:sp>
          <p:nvSpPr>
            <p:cNvPr id="81" name="tb81"/>
            <p:cNvSpPr txBox="1"/>
            <p:nvPr/>
          </p:nvSpPr>
          <p:spPr>
            <a:xfrm>
              <a:off x="900000" y="3025126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Operations · high agent-readiness</a:t>
              </a:r>
            </a:p>
          </p:txBody>
        </p:sp>
        <p:sp>
          <p:nvSpPr>
            <p:cNvPr id="82" name="track82"/>
            <p:cNvSpPr/>
            <p:nvPr/>
          </p:nvSpPr>
          <p:spPr>
            <a:xfrm>
              <a:off x="900000" y="3156395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3" name="fill83"/>
            <p:cNvSpPr/>
            <p:nvPr/>
          </p:nvSpPr>
          <p:spPr>
            <a:xfrm>
              <a:off x="900000" y="3156395"/>
              <a:ext cx="6838606" cy="218782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4" name="lbl-t2-out=0-fw=6838606-ew=1280160-tb84"/>
            <p:cNvSpPr txBox="1"/>
            <p:nvPr/>
          </p:nvSpPr>
          <p:spPr>
            <a:xfrm>
              <a:off x="900000" y="3080781"/>
              <a:ext cx="6688606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1,020 people</a:t>
              </a:r>
            </a:p>
          </p:txBody>
        </p:sp>
        <p:sp>
          <p:nvSpPr>
            <p:cNvPr id="85" name="tb85"/>
            <p:cNvSpPr txBox="1"/>
            <p:nvPr/>
          </p:nvSpPr>
          <p:spPr>
            <a:xfrm>
              <a:off x="900000" y="3462689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Customer Success · high agent-readiness</a:t>
              </a:r>
            </a:p>
          </p:txBody>
        </p:sp>
        <p:sp>
          <p:nvSpPr>
            <p:cNvPr id="86" name="track86"/>
            <p:cNvSpPr/>
            <p:nvPr/>
          </p:nvSpPr>
          <p:spPr>
            <a:xfrm>
              <a:off x="900000" y="3593958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7" name="fill87"/>
            <p:cNvSpPr/>
            <p:nvPr/>
          </p:nvSpPr>
          <p:spPr>
            <a:xfrm>
              <a:off x="900000" y="3593958"/>
              <a:ext cx="5933497" cy="218782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8" name="lbl-t3-out=0-fw=5933497-ew=1066800-tb88"/>
            <p:cNvSpPr txBox="1"/>
            <p:nvPr/>
          </p:nvSpPr>
          <p:spPr>
            <a:xfrm>
              <a:off x="900000" y="3518344"/>
              <a:ext cx="5783497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885 people</a:t>
              </a:r>
            </a:p>
          </p:txBody>
        </p:sp>
        <p:sp>
          <p:nvSpPr>
            <p:cNvPr id="89" name="tb89"/>
            <p:cNvSpPr txBox="1"/>
            <p:nvPr/>
          </p:nvSpPr>
          <p:spPr>
            <a:xfrm>
              <a:off x="900000" y="3900252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Finance · high agent-readiness</a:t>
              </a:r>
            </a:p>
          </p:txBody>
        </p:sp>
        <p:sp>
          <p:nvSpPr>
            <p:cNvPr id="90" name="track90"/>
            <p:cNvSpPr/>
            <p:nvPr/>
          </p:nvSpPr>
          <p:spPr>
            <a:xfrm>
              <a:off x="900000" y="4031521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1" name="fill91"/>
            <p:cNvSpPr/>
            <p:nvPr/>
          </p:nvSpPr>
          <p:spPr>
            <a:xfrm>
              <a:off x="900000" y="4031521"/>
              <a:ext cx="4357935" cy="218782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2" name="lbl-t4-out=0-fw=4357935-ew=1066800-tb92"/>
            <p:cNvSpPr txBox="1"/>
            <p:nvPr/>
          </p:nvSpPr>
          <p:spPr>
            <a:xfrm>
              <a:off x="900000" y="3955907"/>
              <a:ext cx="4207935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650 people</a:t>
              </a:r>
            </a:p>
          </p:txBody>
        </p:sp>
        <p:sp>
          <p:nvSpPr>
            <p:cNvPr id="93" name="tb93"/>
            <p:cNvSpPr txBox="1"/>
            <p:nvPr/>
          </p:nvSpPr>
          <p:spPr>
            <a:xfrm>
              <a:off x="900000" y="4337815"/>
              <a:ext cx="10392000" cy="131269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Marketing · medium agent-readiness</a:t>
              </a:r>
            </a:p>
          </p:txBody>
        </p:sp>
        <p:sp>
          <p:nvSpPr>
            <p:cNvPr id="94" name="track94"/>
            <p:cNvSpPr/>
            <p:nvPr/>
          </p:nvSpPr>
          <p:spPr>
            <a:xfrm>
              <a:off x="900000" y="4469084"/>
              <a:ext cx="10392000" cy="218782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5" name="fill95"/>
            <p:cNvSpPr/>
            <p:nvPr/>
          </p:nvSpPr>
          <p:spPr>
            <a:xfrm>
              <a:off x="900000" y="4469084"/>
              <a:ext cx="3620439" cy="218782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96" name="lbl-t5-out=0-fw=3620439-ew=1066800-tb96"/>
            <p:cNvSpPr txBox="1"/>
            <p:nvPr/>
          </p:nvSpPr>
          <p:spPr>
            <a:xfrm>
              <a:off x="900000" y="4393470"/>
              <a:ext cx="3470439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540 people</a:t>
              </a:r>
            </a:p>
          </p:txBody>
        </p:sp>
        <p:sp>
          <p:nvSpPr>
            <p:cNvPr id="97" name="axis97"/>
            <p:cNvSpPr/>
            <p:nvPr/>
          </p:nvSpPr>
          <p:spPr>
            <a:xfrm>
              <a:off x="900000" y="4965375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98" name="tick98"/>
            <p:cNvSpPr/>
            <p:nvPr/>
          </p:nvSpPr>
          <p:spPr>
            <a:xfrm>
              <a:off x="900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99" name="tb99"/>
            <p:cNvSpPr txBox="1"/>
            <p:nvPr/>
          </p:nvSpPr>
          <p:spPr>
            <a:xfrm>
              <a:off x="900000" y="5015375"/>
              <a:ext cx="168232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0</a:t>
              </a:r>
            </a:p>
          </p:txBody>
        </p:sp>
        <p:sp>
          <p:nvSpPr>
            <p:cNvPr id="100" name="tick100"/>
            <p:cNvSpPr/>
            <p:nvPr/>
          </p:nvSpPr>
          <p:spPr>
            <a:xfrm>
              <a:off x="6096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01" name="tb101"/>
            <p:cNvSpPr txBox="1"/>
            <p:nvPr/>
          </p:nvSpPr>
          <p:spPr>
            <a:xfrm>
              <a:off x="5933652" y="5015375"/>
              <a:ext cx="324696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775</a:t>
              </a:r>
            </a:p>
          </p:txBody>
        </p:sp>
        <p:sp>
          <p:nvSpPr>
            <p:cNvPr id="102" name="tick102"/>
            <p:cNvSpPr/>
            <p:nvPr/>
          </p:nvSpPr>
          <p:spPr>
            <a:xfrm>
              <a:off x="11292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03" name="tb103"/>
            <p:cNvSpPr txBox="1"/>
            <p:nvPr/>
          </p:nvSpPr>
          <p:spPr>
            <a:xfrm>
              <a:off x="10810840" y="5015375"/>
              <a:ext cx="481160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1,550</a:t>
              </a:r>
            </a:p>
          </p:txBody>
        </p:sp>
        <p:sp>
          <p:nvSpPr>
            <p:cNvPr id="104" name="tb104"/>
            <p:cNvSpPr txBox="1"/>
            <p:nvPr/>
          </p:nvSpPr>
          <p:spPr>
            <a:xfrm>
              <a:off x="900000" y="5275375"/>
              <a:ext cx="10392000" cy="1746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People. Whole teams, never individuals — every row clears a floor of five, and smaller teams are folded in rather than shown.</a:t>
              </a:r>
            </a:p>
          </p:txBody>
        </p:sp>
      </p:grpSp>
      <p:sp>
        <p:nvSpPr>
          <p:cNvPr id="109" name="tb109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Start with the longest bar — that team already has the habit to spread.</a:t>
            </a:r>
          </a:p>
        </p:txBody>
      </p:sp>
      <p:sp>
        <p:nvSpPr>
          <p:cNvPr id="110" name="tb110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" name="tb15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§2 · THE TRAJECTORY</a:t>
            </a:r>
          </a:p>
        </p:txBody>
      </p:sp>
      <p:sp>
        <p:nvSpPr>
          <p:cNvPr id="16" name="r16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7" name="tb17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The score, 4 runs back — your own history is the honest benchmark.</a:t>
            </a:r>
          </a:p>
        </p:txBody>
      </p:sp>
      <p:grpSp>
        <p:nvGrpSpPr>
          <p:cNvPr id="14" name="inst-trend-14" descr="aristo-instrument kind=trend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1" name="baseline11"/>
            <p:cNvSpPr/>
            <p:nvPr/>
          </p:nvSpPr>
          <p:spPr>
            <a:xfrm>
              <a:off x="900000" y="4853124"/>
              <a:ext cx="894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2" name="trend2"/>
            <p:cNvSpPr/>
            <p:nvPr/>
          </p:nvSpPr>
          <p:spPr>
            <a:xfrm>
              <a:off x="900000" y="2150000"/>
              <a:ext cx="8942000" cy="2703124"/>
            </a:xfrm>
            <a:custGeom>
              <a:avLst/>
              <a:gdLst/>
              <a:ahLst/>
              <a:cxnLst/>
              <a:rect l="0" t="0" r="1000" b="300"/>
              <a:pathLst>
                <a:path w="1000" h="300" fill="none">
                  <a:moveTo>
                    <a:pt x="0" y="218"/>
                  </a:moveTo>
                  <a:lnTo>
                    <a:pt x="333" y="164"/>
                  </a:lnTo>
                  <a:lnTo>
                    <a:pt x="667" y="109"/>
                  </a:lnTo>
                  <a:lnTo>
                    <a:pt x="1000" y="55"/>
                  </a:lnTo>
                </a:path>
              </a:pathLst>
            </a:custGeom>
            <a:noFill/>
            <a:ln w="34925" cap="rnd">
              <a:solidFill>
                <a:srgbClr val="3D7BFF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3" name="reading3"/>
            <p:cNvSpPr/>
            <p:nvPr/>
          </p:nvSpPr>
          <p:spPr>
            <a:xfrm>
              <a:off x="834000" y="4048270"/>
              <a:ext cx="132000" cy="132000"/>
            </a:xfrm>
            <a:prstGeom prst="ellipse">
              <a:avLst/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4" name="tb4"/>
            <p:cNvSpPr txBox="1"/>
            <p:nvPr/>
          </p:nvSpPr>
          <p:spPr>
            <a:xfrm>
              <a:off x="400000" y="4254270"/>
              <a:ext cx="1000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62</a:t>
              </a:r>
            </a:p>
          </p:txBody>
        </p:sp>
        <p:sp>
          <p:nvSpPr>
            <p:cNvPr id="5" name="reading5"/>
            <p:cNvSpPr/>
            <p:nvPr/>
          </p:nvSpPr>
          <p:spPr>
            <a:xfrm>
              <a:off x="3811686" y="3561708"/>
              <a:ext cx="132000" cy="132000"/>
            </a:xfrm>
            <a:prstGeom prst="ellipse">
              <a:avLst/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6" name="tb6"/>
            <p:cNvSpPr txBox="1"/>
            <p:nvPr/>
          </p:nvSpPr>
          <p:spPr>
            <a:xfrm>
              <a:off x="3377686" y="3767708"/>
              <a:ext cx="1000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66</a:t>
              </a:r>
            </a:p>
          </p:txBody>
        </p:sp>
        <p:sp>
          <p:nvSpPr>
            <p:cNvPr id="7" name="reading7"/>
            <p:cNvSpPr/>
            <p:nvPr/>
          </p:nvSpPr>
          <p:spPr>
            <a:xfrm>
              <a:off x="6798314" y="3066135"/>
              <a:ext cx="132000" cy="132000"/>
            </a:xfrm>
            <a:prstGeom prst="ellipse">
              <a:avLst/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8" name="tb8"/>
            <p:cNvSpPr txBox="1"/>
            <p:nvPr/>
          </p:nvSpPr>
          <p:spPr>
            <a:xfrm>
              <a:off x="6364314" y="3272135"/>
              <a:ext cx="1000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70</a:t>
              </a:r>
            </a:p>
          </p:txBody>
        </p:sp>
        <p:sp>
          <p:nvSpPr>
            <p:cNvPr id="9" name="reading9"/>
            <p:cNvSpPr/>
            <p:nvPr/>
          </p:nvSpPr>
          <p:spPr>
            <a:xfrm>
              <a:off x="9776000" y="2579573"/>
              <a:ext cx="132000" cy="132000"/>
            </a:xfrm>
            <a:prstGeom prst="ellipse">
              <a:avLst/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0" name="tb10"/>
            <p:cNvSpPr txBox="1"/>
            <p:nvPr/>
          </p:nvSpPr>
          <p:spPr>
            <a:xfrm>
              <a:off x="9342000" y="2125573"/>
              <a:ext cx="1000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200">
                  <a:solidFill>
                    <a:srgbClr val="8FA0B8"/>
                  </a:solidFill>
                  <a:latin typeface="Segoe UI"/>
                </a:rPr>
                <a:t>74</a:t>
              </a:r>
            </a:p>
          </p:txBody>
        </p:sp>
        <p:sp>
          <p:nvSpPr>
            <p:cNvPr id="12" name="tb12"/>
            <p:cNvSpPr txBox="1"/>
            <p:nvPr/>
          </p:nvSpPr>
          <p:spPr>
            <a:xfrm>
              <a:off x="9992000" y="2385573"/>
              <a:ext cx="1300000" cy="52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2200" b="1">
                  <a:solidFill>
                    <a:srgbClr val="F5F7FA"/>
                  </a:solidFill>
                  <a:latin typeface="Segoe UI"/>
                </a:rPr>
                <a:t>74</a:t>
              </a:r>
            </a:p>
          </p:txBody>
        </p:sp>
        <p:sp>
          <p:nvSpPr>
            <p:cNvPr id="13" name="tb13"/>
            <p:cNvSpPr txBox="1"/>
            <p:nvPr/>
          </p:nvSpPr>
          <p:spPr>
            <a:xfrm>
              <a:off x="900000" y="5053124"/>
              <a:ext cx="10392000" cy="39687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250">
                  <a:solidFill>
                    <a:srgbClr val="8FA0B8"/>
                  </a:solidFill>
                  <a:latin typeface="Segoe UI"/>
                </a:rPr>
                <a:t>One point per monthly run, oldest to newest — every reading printed. 4 runs so far; the line is your own history, and it is allowed to go down.</a:t>
              </a:r>
            </a:p>
          </p:txBody>
        </p:sp>
      </p:grpSp>
      <p:sp>
        <p:nvSpPr>
          <p:cNvPr id="18" name="tb18"/>
          <p:cNvSpPr txBox="1"/>
          <p:nvPr/>
        </p:nvSpPr>
        <p:spPr>
          <a:xfrm>
            <a:off x="900000" y="5729300"/>
            <a:ext cx="10392000" cy="5207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Watch the line, not the launch — champions lift the rest with their own proven plays.</a:t>
            </a:r>
          </a:p>
          <a:p>
            <a:pPr>
              <a:spcBef>
                <a:spcPts val="600"/>
              </a:spcBef>
            </a:pPr>
            <a:r>
              <a:rPr lang="en-US" sz="1200">
                <a:solidFill>
                  <a:srgbClr val="8FA0B8"/>
                </a:solidFill>
                <a:latin typeface="Segoe UI"/>
              </a:rPr>
              <a:t>The register names the plays, never the people.</a:t>
            </a:r>
          </a:p>
        </p:txBody>
      </p:sp>
      <p:sp>
        <p:nvSpPr>
          <p:cNvPr id="19" name="tb19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8" name="tb128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§3 · THE MONEY IN YOUR TEAMS</a:t>
            </a:r>
          </a:p>
        </p:txBody>
      </p:sp>
      <p:sp>
        <p:nvSpPr>
          <p:cNvPr id="129" name="r129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30" name="tb130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$38,400 a month of seats your teams already pay for is sitting quiet.</a:t>
            </a:r>
          </a:p>
        </p:txBody>
      </p:sp>
      <p:grpSp>
        <p:nvGrpSpPr>
          <p:cNvPr id="127" name="inst-balance-127" descr="aristo-instrument kind=balanc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11" name="tb111"/>
            <p:cNvSpPr txBox="1"/>
            <p:nvPr/>
          </p:nvSpPr>
          <p:spPr>
            <a:xfrm>
              <a:off x="900000" y="2150000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 spend already at work</a:t>
              </a:r>
            </a:p>
          </p:txBody>
        </p:sp>
        <p:sp>
          <p:nvSpPr>
            <p:cNvPr id="112" name="track112"/>
            <p:cNvSpPr/>
            <p:nvPr/>
          </p:nvSpPr>
          <p:spPr>
            <a:xfrm>
              <a:off x="900000" y="2450000"/>
              <a:ext cx="10392000" cy="656344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3" name="fill113"/>
            <p:cNvSpPr/>
            <p:nvPr/>
          </p:nvSpPr>
          <p:spPr>
            <a:xfrm>
              <a:off x="900000" y="2450000"/>
              <a:ext cx="10392000" cy="656344"/>
            </a:xfrm>
            <a:prstGeom prst="roundRect">
              <a:avLst>
                <a:gd name="adj" fmla="val 14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4" name="lbl-work-out=0-fw=10392000-ew=746760-tb114"/>
            <p:cNvSpPr txBox="1"/>
            <p:nvPr/>
          </p:nvSpPr>
          <p:spPr>
            <a:xfrm>
              <a:off x="900000" y="2523157"/>
              <a:ext cx="10242000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$82,800</a:t>
              </a:r>
            </a:p>
          </p:txBody>
        </p:sp>
        <p:sp>
          <p:nvSpPr>
            <p:cNvPr id="115" name="tb115"/>
            <p:cNvSpPr txBox="1"/>
            <p:nvPr/>
          </p:nvSpPr>
          <p:spPr>
            <a:xfrm>
              <a:off x="900000" y="3462688"/>
              <a:ext cx="10392000" cy="300000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1150" b="1" spc="120" cap="all">
                  <a:solidFill>
                    <a:srgbClr val="8FA0B8"/>
                  </a:solidFill>
                  <a:latin typeface="Segoe UI"/>
                </a:rPr>
                <a:t>Seat spend sitting idle</a:t>
              </a:r>
            </a:p>
          </p:txBody>
        </p:sp>
        <p:sp>
          <p:nvSpPr>
            <p:cNvPr id="116" name="track116"/>
            <p:cNvSpPr/>
            <p:nvPr/>
          </p:nvSpPr>
          <p:spPr>
            <a:xfrm>
              <a:off x="900000" y="3762688"/>
              <a:ext cx="10392000" cy="656344"/>
            </a:xfrm>
            <a:prstGeom prst="roundRect">
              <a:avLst>
                <a:gd name="adj" fmla="val 14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7" name="fill117"/>
            <p:cNvSpPr/>
            <p:nvPr/>
          </p:nvSpPr>
          <p:spPr>
            <a:xfrm>
              <a:off x="900000" y="3762688"/>
              <a:ext cx="4819478" cy="656344"/>
            </a:xfrm>
            <a:prstGeom prst="roundRect">
              <a:avLst>
                <a:gd name="adj" fmla="val 14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18" name="lbl-idle-out=0-fw=4819478-ew=746760-tb118"/>
            <p:cNvSpPr txBox="1"/>
            <p:nvPr/>
          </p:nvSpPr>
          <p:spPr>
            <a:xfrm>
              <a:off x="900000" y="3835845"/>
              <a:ext cx="4669478" cy="30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500" b="1">
                  <a:solidFill>
                    <a:srgbClr val="F5F7FA"/>
                  </a:solidFill>
                  <a:latin typeface="Segoe UI"/>
                </a:rPr>
                <a:t>$38,400</a:t>
              </a:r>
            </a:p>
          </p:txBody>
        </p:sp>
        <p:sp>
          <p:nvSpPr>
            <p:cNvPr id="119" name="axis119"/>
            <p:cNvSpPr/>
            <p:nvPr/>
          </p:nvSpPr>
          <p:spPr>
            <a:xfrm>
              <a:off x="900000" y="4965375"/>
              <a:ext cx="10392000" cy="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0" name="tick120"/>
            <p:cNvSpPr/>
            <p:nvPr/>
          </p:nvSpPr>
          <p:spPr>
            <a:xfrm>
              <a:off x="900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1" name="tb121"/>
            <p:cNvSpPr txBox="1"/>
            <p:nvPr/>
          </p:nvSpPr>
          <p:spPr>
            <a:xfrm>
              <a:off x="900000" y="5015375"/>
              <a:ext cx="24646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l"/>
              <a:r>
                <a:rPr lang="en-US" sz="1100">
                  <a:solidFill>
                    <a:srgbClr val="8FA0B8"/>
                  </a:solidFill>
                  <a:latin typeface="Segoe UI"/>
                </a:rPr>
                <a:t>$0</a:t>
              </a:r>
            </a:p>
          </p:txBody>
        </p:sp>
        <p:sp>
          <p:nvSpPr>
            <p:cNvPr id="122" name="tick122"/>
            <p:cNvSpPr/>
            <p:nvPr/>
          </p:nvSpPr>
          <p:spPr>
            <a:xfrm>
              <a:off x="6096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3" name="tb123"/>
            <p:cNvSpPr txBox="1"/>
            <p:nvPr/>
          </p:nvSpPr>
          <p:spPr>
            <a:xfrm>
              <a:off x="5777188" y="5015375"/>
              <a:ext cx="63762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ctr"/>
              <a:r>
                <a:rPr lang="en-US" sz="1100">
                  <a:solidFill>
                    <a:srgbClr val="8FA0B8"/>
                  </a:solidFill>
                  <a:latin typeface="Segoe UI"/>
                </a:rPr>
                <a:t>$41,400</a:t>
              </a:r>
            </a:p>
          </p:txBody>
        </p:sp>
        <p:sp>
          <p:nvSpPr>
            <p:cNvPr id="124" name="tick124"/>
            <p:cNvSpPr/>
            <p:nvPr/>
          </p:nvSpPr>
          <p:spPr>
            <a:xfrm>
              <a:off x="11292000" y="4895375"/>
              <a:ext cx="0" cy="70000"/>
            </a:xfrm>
            <a:prstGeom prst="line">
              <a:avLst/>
            </a:prstGeom>
            <a:noFill/>
            <a:ln w="9525">
              <a:solidFill>
                <a:srgbClr val="3A4568"/>
              </a:solidFill>
            </a:ln>
          </p:spPr>
          <p:txBody>
            <a:bodyPr/>
            <a:lstStyle/>
            <a:p/>
          </p:txBody>
        </p:sp>
        <p:sp>
          <p:nvSpPr>
            <p:cNvPr id="125" name="tb125"/>
            <p:cNvSpPr txBox="1"/>
            <p:nvPr/>
          </p:nvSpPr>
          <p:spPr>
            <a:xfrm>
              <a:off x="10654376" y="5015375"/>
              <a:ext cx="637624" cy="240000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 algn="r"/>
              <a:r>
                <a:rPr lang="en-US" sz="1100">
                  <a:solidFill>
                    <a:srgbClr val="8FA0B8"/>
                  </a:solidFill>
                  <a:latin typeface="Segoe UI"/>
                </a:rPr>
                <a:t>$82,800</a:t>
              </a:r>
            </a:p>
          </p:txBody>
        </p:sp>
        <p:sp>
          <p:nvSpPr>
            <p:cNvPr id="126" name="tb126"/>
            <p:cNvSpPr txBox="1"/>
            <p:nvPr/>
          </p:nvSpPr>
          <p:spPr>
            <a:xfrm>
              <a:off x="900000" y="5275375"/>
              <a:ext cx="10392000" cy="174625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00">
                  <a:solidFill>
                    <a:srgbClr val="8FA0B8"/>
                  </a:solidFill>
                  <a:latin typeface="Segoe UI"/>
                </a:rPr>
                <a:t>Dollars a month, one scale. 1,280 cold seats × $30 — reroute, never remove: nobody loses a licence because of this report.</a:t>
              </a:r>
            </a:p>
          </p:txBody>
        </p:sp>
      </p:grpSp>
      <p:sp>
        <p:nvSpPr>
          <p:cNvPr id="131" name="tb131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Name the people in your team who would use a seat today — that is the whole ask.</a:t>
            </a:r>
          </a:p>
        </p:txBody>
      </p:sp>
      <p:sp>
        <p:nvSpPr>
          <p:cNvPr id="132" name="tb132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7" name="tb177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WHAT YOUR TEAM GETS</a:t>
            </a:r>
          </a:p>
        </p:txBody>
      </p:sp>
      <p:sp>
        <p:nvSpPr>
          <p:cNvPr id="178" name="r178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79" name="tb179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Help that arrives warm and once a day, never loud.</a:t>
            </a:r>
          </a:p>
        </p:txBody>
      </p:sp>
      <p:grpSp>
        <p:nvGrpSpPr>
          <p:cNvPr id="176" name="inst-gauge-176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33" name="tb133"/>
            <p:cNvSpPr txBox="1"/>
            <p:nvPr/>
          </p:nvSpPr>
          <p:spPr>
            <a:xfrm>
              <a:off x="900000" y="2150000"/>
              <a:ext cx="10392000" cy="137822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2,760 of 4,040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FB68B"/>
                  </a:solidFill>
                  <a:latin typeface="Segoe UI"/>
                </a:rPr>
                <a:t>people in your teams working with AI in the live view</a:t>
              </a:r>
            </a:p>
          </p:txBody>
        </p:sp>
        <p:sp>
          <p:nvSpPr>
            <p:cNvPr id="134" name="cell134"/>
            <p:cNvSpPr/>
            <p:nvPr/>
          </p:nvSpPr>
          <p:spPr>
            <a:xfrm>
              <a:off x="90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5" name="cell135"/>
            <p:cNvSpPr/>
            <p:nvPr/>
          </p:nvSpPr>
          <p:spPr>
            <a:xfrm>
              <a:off x="116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6" name="cell136"/>
            <p:cNvSpPr/>
            <p:nvPr/>
          </p:nvSpPr>
          <p:spPr>
            <a:xfrm>
              <a:off x="142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7" name="cell137"/>
            <p:cNvSpPr/>
            <p:nvPr/>
          </p:nvSpPr>
          <p:spPr>
            <a:xfrm>
              <a:off x="168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8" name="cell138"/>
            <p:cNvSpPr/>
            <p:nvPr/>
          </p:nvSpPr>
          <p:spPr>
            <a:xfrm>
              <a:off x="194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9" name="cell139"/>
            <p:cNvSpPr/>
            <p:nvPr/>
          </p:nvSpPr>
          <p:spPr>
            <a:xfrm>
              <a:off x="220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0" name="cell140"/>
            <p:cNvSpPr/>
            <p:nvPr/>
          </p:nvSpPr>
          <p:spPr>
            <a:xfrm>
              <a:off x="246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1" name="cell141"/>
            <p:cNvSpPr/>
            <p:nvPr/>
          </p:nvSpPr>
          <p:spPr>
            <a:xfrm>
              <a:off x="272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2" name="cell142"/>
            <p:cNvSpPr/>
            <p:nvPr/>
          </p:nvSpPr>
          <p:spPr>
            <a:xfrm>
              <a:off x="298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3" name="cell143"/>
            <p:cNvSpPr/>
            <p:nvPr/>
          </p:nvSpPr>
          <p:spPr>
            <a:xfrm>
              <a:off x="325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4" name="cell144"/>
            <p:cNvSpPr/>
            <p:nvPr/>
          </p:nvSpPr>
          <p:spPr>
            <a:xfrm>
              <a:off x="351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5" name="cell145"/>
            <p:cNvSpPr/>
            <p:nvPr/>
          </p:nvSpPr>
          <p:spPr>
            <a:xfrm>
              <a:off x="377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6" name="cell146"/>
            <p:cNvSpPr/>
            <p:nvPr/>
          </p:nvSpPr>
          <p:spPr>
            <a:xfrm>
              <a:off x="403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7" name="cell147"/>
            <p:cNvSpPr/>
            <p:nvPr/>
          </p:nvSpPr>
          <p:spPr>
            <a:xfrm>
              <a:off x="429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8" name="cell148"/>
            <p:cNvSpPr/>
            <p:nvPr/>
          </p:nvSpPr>
          <p:spPr>
            <a:xfrm>
              <a:off x="455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9" name="cell149"/>
            <p:cNvSpPr/>
            <p:nvPr/>
          </p:nvSpPr>
          <p:spPr>
            <a:xfrm>
              <a:off x="4818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0" name="cell150"/>
            <p:cNvSpPr/>
            <p:nvPr/>
          </p:nvSpPr>
          <p:spPr>
            <a:xfrm>
              <a:off x="5079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1" name="cell151"/>
            <p:cNvSpPr/>
            <p:nvPr/>
          </p:nvSpPr>
          <p:spPr>
            <a:xfrm>
              <a:off x="5340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2" name="cell152"/>
            <p:cNvSpPr/>
            <p:nvPr/>
          </p:nvSpPr>
          <p:spPr>
            <a:xfrm>
              <a:off x="5601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3" name="cell153"/>
            <p:cNvSpPr/>
            <p:nvPr/>
          </p:nvSpPr>
          <p:spPr>
            <a:xfrm>
              <a:off x="5862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4" name="cell154"/>
            <p:cNvSpPr/>
            <p:nvPr/>
          </p:nvSpPr>
          <p:spPr>
            <a:xfrm>
              <a:off x="6124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5" name="cell155"/>
            <p:cNvSpPr/>
            <p:nvPr/>
          </p:nvSpPr>
          <p:spPr>
            <a:xfrm>
              <a:off x="6385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6" name="cell156"/>
            <p:cNvSpPr/>
            <p:nvPr/>
          </p:nvSpPr>
          <p:spPr>
            <a:xfrm>
              <a:off x="6646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7" name="cell157"/>
            <p:cNvSpPr/>
            <p:nvPr/>
          </p:nvSpPr>
          <p:spPr>
            <a:xfrm>
              <a:off x="6907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8" name="cell158"/>
            <p:cNvSpPr/>
            <p:nvPr/>
          </p:nvSpPr>
          <p:spPr>
            <a:xfrm>
              <a:off x="7168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9" name="cell159"/>
            <p:cNvSpPr/>
            <p:nvPr/>
          </p:nvSpPr>
          <p:spPr>
            <a:xfrm>
              <a:off x="743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0" name="cell160"/>
            <p:cNvSpPr/>
            <p:nvPr/>
          </p:nvSpPr>
          <p:spPr>
            <a:xfrm>
              <a:off x="769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FB68B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1" name="cell161"/>
            <p:cNvSpPr/>
            <p:nvPr/>
          </p:nvSpPr>
          <p:spPr>
            <a:xfrm>
              <a:off x="795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2" name="cell162"/>
            <p:cNvSpPr/>
            <p:nvPr/>
          </p:nvSpPr>
          <p:spPr>
            <a:xfrm>
              <a:off x="821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3" name="cell163"/>
            <p:cNvSpPr/>
            <p:nvPr/>
          </p:nvSpPr>
          <p:spPr>
            <a:xfrm>
              <a:off x="847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4" name="cell164"/>
            <p:cNvSpPr/>
            <p:nvPr/>
          </p:nvSpPr>
          <p:spPr>
            <a:xfrm>
              <a:off x="873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5" name="cell165"/>
            <p:cNvSpPr/>
            <p:nvPr/>
          </p:nvSpPr>
          <p:spPr>
            <a:xfrm>
              <a:off x="899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6" name="cell166"/>
            <p:cNvSpPr/>
            <p:nvPr/>
          </p:nvSpPr>
          <p:spPr>
            <a:xfrm>
              <a:off x="925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7" name="cell167"/>
            <p:cNvSpPr/>
            <p:nvPr/>
          </p:nvSpPr>
          <p:spPr>
            <a:xfrm>
              <a:off x="951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8" name="cell168"/>
            <p:cNvSpPr/>
            <p:nvPr/>
          </p:nvSpPr>
          <p:spPr>
            <a:xfrm>
              <a:off x="978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9" name="cell169"/>
            <p:cNvSpPr/>
            <p:nvPr/>
          </p:nvSpPr>
          <p:spPr>
            <a:xfrm>
              <a:off x="1004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0" name="cell170"/>
            <p:cNvSpPr/>
            <p:nvPr/>
          </p:nvSpPr>
          <p:spPr>
            <a:xfrm>
              <a:off x="1030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1" name="cell171"/>
            <p:cNvSpPr/>
            <p:nvPr/>
          </p:nvSpPr>
          <p:spPr>
            <a:xfrm>
              <a:off x="1056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2" name="cell172"/>
            <p:cNvSpPr/>
            <p:nvPr/>
          </p:nvSpPr>
          <p:spPr>
            <a:xfrm>
              <a:off x="1082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3" name="cell173"/>
            <p:cNvSpPr/>
            <p:nvPr/>
          </p:nvSpPr>
          <p:spPr>
            <a:xfrm>
              <a:off x="1108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4" name="tb174"/>
            <p:cNvSpPr txBox="1"/>
            <p:nvPr/>
          </p:nvSpPr>
          <p:spPr>
            <a:xfrm>
              <a:off x="900000" y="4646248"/>
              <a:ext cx="10392000" cy="4286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One kind role-matched nudge a day for a quiet seat — never more. Your own power users’ proven recipes, spread peer-to-peer. 180 agents forged by your own people from a sentence, finished and user-owned.</a:t>
              </a:r>
            </a:p>
          </p:txBody>
        </p:sp>
        <p:sp>
          <p:nvSpPr>
            <p:cNvPr id="175" name="tb175"/>
            <p:cNvSpPr txBox="1"/>
            <p:nvPr/>
          </p:nvSpPr>
          <p:spPr>
            <a:xfrm>
              <a:off x="900000" y="5084874"/>
              <a:ext cx="10392000" cy="3651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Wins are counted from your people’s own answers, never estimated on their behalf. Every person sees their own credits — have, used, and free-path saves — and only they see theirs.</a:t>
              </a:r>
            </a:p>
          </p:txBody>
        </p:sp>
      </p:grpSp>
      <p:sp>
        <p:nvSpPr>
          <p:cNvPr id="180" name="tb180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Nothing to install and nothing to learn — it arrives in Teams where they already are.</a:t>
            </a:r>
          </a:p>
        </p:txBody>
      </p:sp>
      <p:sp>
        <p:nvSpPr>
          <p:cNvPr id="181" name="tb181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6" name="tb226"/>
          <p:cNvSpPr txBox="1"/>
          <p:nvPr/>
        </p:nvSpPr>
        <p:spPr>
          <a:xfrm>
            <a:off x="900000" y="480000"/>
            <a:ext cx="10392000" cy="40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300" b="1" spc="300">
                <a:solidFill>
                  <a:srgbClr val="3D7BFF"/>
                </a:solidFill>
                <a:latin typeface="Segoe UI"/>
              </a:rPr>
              <a:t>§4 · THE LIVE VIEW’S MOVE</a:t>
            </a:r>
          </a:p>
        </p:txBody>
      </p:sp>
      <p:sp>
        <p:nvSpPr>
          <p:cNvPr id="227" name="r227"/>
          <p:cNvSpPr/>
          <p:nvPr/>
        </p:nvSpPr>
        <p:spPr>
          <a:xfrm>
            <a:off x="900000" y="980000"/>
            <a:ext cx="1400000" cy="50000"/>
          </a:xfrm>
          <a:prstGeom prst="rect">
            <a:avLst/>
          </a:prstGeom>
          <a:solidFill>
            <a:srgbClr val="3D7B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28" name="tb228"/>
          <p:cNvSpPr txBox="1"/>
          <p:nvPr/>
        </p:nvSpPr>
        <p:spPr>
          <a:xfrm>
            <a:off x="900000" y="1150000"/>
            <a:ext cx="10392000" cy="850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2400" b="1">
                <a:solidFill>
                  <a:srgbClr val="F5F7FA"/>
                </a:solidFill>
                <a:latin typeface="Segoe UI"/>
              </a:rPr>
              <a:t>The next team is one approval away.</a:t>
            </a:r>
          </a:p>
        </p:txBody>
      </p:sp>
      <p:grpSp>
        <p:nvGrpSpPr>
          <p:cNvPr id="225" name="inst-gauge-225" descr="aristo-instrument kind=gauge cx=10392000 cy=3300000 canvas=0.4101"/>
          <p:cNvGrpSpPr/>
          <p:nvPr/>
        </p:nvGrpSpPr>
        <p:grpSpPr>
          <a:xfrm>
            <a:off x="900000" y="2150000"/>
            <a:ext cx="10392000" cy="3300000"/>
            <a:chOff x="900000" y="2150000"/>
            <a:chExt cx="10392000" cy="3300000"/>
          </a:xfrm>
        </p:grpSpPr>
        <p:sp>
          <p:nvSpPr>
            <p:cNvPr id="182" name="tb182"/>
            <p:cNvSpPr txBox="1"/>
            <p:nvPr/>
          </p:nvSpPr>
          <p:spPr>
            <a:xfrm>
              <a:off x="900000" y="2150000"/>
              <a:ext cx="10392000" cy="1378224"/>
            </a:xfrm>
            <a:prstGeom prst="rect">
              <a:avLst/>
            </a:prstGeom>
            <a:noFill/>
          </p:spPr>
          <p:txBody>
            <a:bodyPr wrap="square" anchor="t">
              <a:normAutofit/>
            </a:bodyPr>
            <a:lstStyle/>
            <a:p>
              <a:pPr/>
              <a:r>
                <a:rPr lang="en-US" sz="5000" b="1">
                  <a:solidFill>
                    <a:srgbClr val="F5F7FA"/>
                  </a:solidFill>
                  <a:latin typeface="Segoe UI"/>
                </a:rPr>
                <a:t>Activate 1280 cold Copilot seats</a:t>
              </a:r>
            </a:p>
            <a:p>
              <a:pPr>
                <a:spcBef>
                  <a:spcPts val="600"/>
                </a:spcBef>
              </a:pPr>
              <a:r>
                <a:rPr lang="en-US" sz="1400" b="1">
                  <a:solidFill>
                    <a:srgbClr val="3D7BFF"/>
                  </a:solidFill>
                  <a:latin typeface="Segoe UI"/>
                </a:rPr>
                <a:t>1,280 of 4,040 seats — 1,280 × $30 = $38,400 a month</a:t>
              </a:r>
            </a:p>
          </p:txBody>
        </p:sp>
        <p:sp>
          <p:nvSpPr>
            <p:cNvPr id="183" name="cell183"/>
            <p:cNvSpPr/>
            <p:nvPr/>
          </p:nvSpPr>
          <p:spPr>
            <a:xfrm>
              <a:off x="90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4" name="cell184"/>
            <p:cNvSpPr/>
            <p:nvPr/>
          </p:nvSpPr>
          <p:spPr>
            <a:xfrm>
              <a:off x="116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5" name="cell185"/>
            <p:cNvSpPr/>
            <p:nvPr/>
          </p:nvSpPr>
          <p:spPr>
            <a:xfrm>
              <a:off x="142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6" name="cell186"/>
            <p:cNvSpPr/>
            <p:nvPr/>
          </p:nvSpPr>
          <p:spPr>
            <a:xfrm>
              <a:off x="168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7" name="cell187"/>
            <p:cNvSpPr/>
            <p:nvPr/>
          </p:nvSpPr>
          <p:spPr>
            <a:xfrm>
              <a:off x="194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8" name="cell188"/>
            <p:cNvSpPr/>
            <p:nvPr/>
          </p:nvSpPr>
          <p:spPr>
            <a:xfrm>
              <a:off x="220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9" name="cell189"/>
            <p:cNvSpPr/>
            <p:nvPr/>
          </p:nvSpPr>
          <p:spPr>
            <a:xfrm>
              <a:off x="246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0" name="cell190"/>
            <p:cNvSpPr/>
            <p:nvPr/>
          </p:nvSpPr>
          <p:spPr>
            <a:xfrm>
              <a:off x="272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1" name="cell191"/>
            <p:cNvSpPr/>
            <p:nvPr/>
          </p:nvSpPr>
          <p:spPr>
            <a:xfrm>
              <a:off x="298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2" name="cell192"/>
            <p:cNvSpPr/>
            <p:nvPr/>
          </p:nvSpPr>
          <p:spPr>
            <a:xfrm>
              <a:off x="325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3" name="cell193"/>
            <p:cNvSpPr/>
            <p:nvPr/>
          </p:nvSpPr>
          <p:spPr>
            <a:xfrm>
              <a:off x="351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4" name="cell194"/>
            <p:cNvSpPr/>
            <p:nvPr/>
          </p:nvSpPr>
          <p:spPr>
            <a:xfrm>
              <a:off x="377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5" name="cell195"/>
            <p:cNvSpPr/>
            <p:nvPr/>
          </p:nvSpPr>
          <p:spPr>
            <a:xfrm>
              <a:off x="403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3D7BFF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6" name="cell196"/>
            <p:cNvSpPr/>
            <p:nvPr/>
          </p:nvSpPr>
          <p:spPr>
            <a:xfrm>
              <a:off x="429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7" name="cell197"/>
            <p:cNvSpPr/>
            <p:nvPr/>
          </p:nvSpPr>
          <p:spPr>
            <a:xfrm>
              <a:off x="455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8" name="cell198"/>
            <p:cNvSpPr/>
            <p:nvPr/>
          </p:nvSpPr>
          <p:spPr>
            <a:xfrm>
              <a:off x="4818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9" name="cell199"/>
            <p:cNvSpPr/>
            <p:nvPr/>
          </p:nvSpPr>
          <p:spPr>
            <a:xfrm>
              <a:off x="5079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0" name="cell200"/>
            <p:cNvSpPr/>
            <p:nvPr/>
          </p:nvSpPr>
          <p:spPr>
            <a:xfrm>
              <a:off x="5340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1" name="cell201"/>
            <p:cNvSpPr/>
            <p:nvPr/>
          </p:nvSpPr>
          <p:spPr>
            <a:xfrm>
              <a:off x="5601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2" name="cell202"/>
            <p:cNvSpPr/>
            <p:nvPr/>
          </p:nvSpPr>
          <p:spPr>
            <a:xfrm>
              <a:off x="5862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3" name="cell203"/>
            <p:cNvSpPr/>
            <p:nvPr/>
          </p:nvSpPr>
          <p:spPr>
            <a:xfrm>
              <a:off x="6124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4" name="cell204"/>
            <p:cNvSpPr/>
            <p:nvPr/>
          </p:nvSpPr>
          <p:spPr>
            <a:xfrm>
              <a:off x="6385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5" name="cell205"/>
            <p:cNvSpPr/>
            <p:nvPr/>
          </p:nvSpPr>
          <p:spPr>
            <a:xfrm>
              <a:off x="6646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6" name="cell206"/>
            <p:cNvSpPr/>
            <p:nvPr/>
          </p:nvSpPr>
          <p:spPr>
            <a:xfrm>
              <a:off x="6907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7" name="cell207"/>
            <p:cNvSpPr/>
            <p:nvPr/>
          </p:nvSpPr>
          <p:spPr>
            <a:xfrm>
              <a:off x="7168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8" name="cell208"/>
            <p:cNvSpPr/>
            <p:nvPr/>
          </p:nvSpPr>
          <p:spPr>
            <a:xfrm>
              <a:off x="7430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9" name="cell209"/>
            <p:cNvSpPr/>
            <p:nvPr/>
          </p:nvSpPr>
          <p:spPr>
            <a:xfrm>
              <a:off x="7691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0" name="cell210"/>
            <p:cNvSpPr/>
            <p:nvPr/>
          </p:nvSpPr>
          <p:spPr>
            <a:xfrm>
              <a:off x="7952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1" name="cell211"/>
            <p:cNvSpPr/>
            <p:nvPr/>
          </p:nvSpPr>
          <p:spPr>
            <a:xfrm>
              <a:off x="8213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2" name="cell212"/>
            <p:cNvSpPr/>
            <p:nvPr/>
          </p:nvSpPr>
          <p:spPr>
            <a:xfrm>
              <a:off x="8474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3" name="cell213"/>
            <p:cNvSpPr/>
            <p:nvPr/>
          </p:nvSpPr>
          <p:spPr>
            <a:xfrm>
              <a:off x="8736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4" name="cell214"/>
            <p:cNvSpPr/>
            <p:nvPr/>
          </p:nvSpPr>
          <p:spPr>
            <a:xfrm>
              <a:off x="8997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5" name="cell215"/>
            <p:cNvSpPr/>
            <p:nvPr/>
          </p:nvSpPr>
          <p:spPr>
            <a:xfrm>
              <a:off x="9258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6" name="cell216"/>
            <p:cNvSpPr/>
            <p:nvPr/>
          </p:nvSpPr>
          <p:spPr>
            <a:xfrm>
              <a:off x="9519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7" name="cell217"/>
            <p:cNvSpPr/>
            <p:nvPr/>
          </p:nvSpPr>
          <p:spPr>
            <a:xfrm>
              <a:off x="9780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8" name="cell218"/>
            <p:cNvSpPr/>
            <p:nvPr/>
          </p:nvSpPr>
          <p:spPr>
            <a:xfrm>
              <a:off x="100420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9" name="cell219"/>
            <p:cNvSpPr/>
            <p:nvPr/>
          </p:nvSpPr>
          <p:spPr>
            <a:xfrm>
              <a:off x="103032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20" name="cell220"/>
            <p:cNvSpPr/>
            <p:nvPr/>
          </p:nvSpPr>
          <p:spPr>
            <a:xfrm>
              <a:off x="105644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21" name="cell221"/>
            <p:cNvSpPr/>
            <p:nvPr/>
          </p:nvSpPr>
          <p:spPr>
            <a:xfrm>
              <a:off x="108256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22" name="cell222"/>
            <p:cNvSpPr/>
            <p:nvPr/>
          </p:nvSpPr>
          <p:spPr>
            <a:xfrm>
              <a:off x="11086800" y="3528224"/>
              <a:ext cx="205200" cy="998024"/>
            </a:xfrm>
            <a:prstGeom prst="roundRect">
              <a:avLst>
                <a:gd name="adj" fmla="val 18000"/>
              </a:avLst>
            </a:prstGeom>
            <a:solidFill>
              <a:srgbClr val="22305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23" name="tb223"/>
            <p:cNvSpPr txBox="1"/>
            <p:nvPr/>
          </p:nvSpPr>
          <p:spPr>
            <a:xfrm>
              <a:off x="900000" y="4646248"/>
              <a:ext cx="10392000" cy="4286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350">
                  <a:solidFill>
                    <a:srgbClr val="8FA0B8"/>
                  </a:solidFill>
                  <a:latin typeface="Segoe UI"/>
                </a:rPr>
                <a:t>1280 assigned seats are still waiting for their first genuine win (68% activated among assigned) — the Copilot is already paid for.</a:t>
              </a:r>
            </a:p>
          </p:txBody>
        </p:sp>
        <p:sp>
          <p:nvSpPr>
            <p:cNvPr id="224" name="tb224"/>
            <p:cNvSpPr txBox="1"/>
            <p:nvPr/>
          </p:nvSpPr>
          <p:spPr>
            <a:xfrm>
              <a:off x="900000" y="5084874"/>
              <a:ext cx="10392000" cy="365126"/>
            </a:xfrm>
            <a:prstGeom prst="rect">
              <a:avLst/>
            </a:prstGeom>
            <a:noFill/>
          </p:spPr>
          <p:txBody>
            <a:bodyPr wrap="square" anchor="t" lIns="0" tIns="0" rIns="0" bIns="0">
              <a:normAutofit/>
            </a:bodyPr>
            <a:lstStyle/>
            <a:p>
              <a:pPr/>
              <a:r>
                <a:rPr lang="en-US" sz="1150">
                  <a:solidFill>
                    <a:srgbClr val="8FA0B8"/>
                  </a:solidFill>
                  <a:latin typeface="Segoe UI"/>
                </a:rPr>
                <a:t>Each cell is one Copilot seat you pay for. Reroute, never remove — nobody loses a licence. Also prepared: Rescue 1280 at-risk users before they lapse · Fund Cowork credits for the 1920-person ready cohort.</a:t>
              </a:r>
            </a:p>
          </p:txBody>
        </p:sp>
      </p:grpSp>
      <p:sp>
        <p:nvSpPr>
          <p:cNvPr id="229" name="tb229"/>
          <p:cNvSpPr txBox="1"/>
          <p:nvPr/>
        </p:nvSpPr>
        <p:spPr>
          <a:xfrm>
            <a:off x="900000" y="5996000"/>
            <a:ext cx="10392000" cy="2540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/>
            <a:r>
              <a:rPr lang="en-US" sz="1600" b="1">
                <a:solidFill>
                  <a:srgbClr val="3FB68B"/>
                </a:solidFill>
                <a:latin typeface="Segoe UI"/>
              </a:rPr>
              <a:t>Approve once — the next run reports what moved, or says honestly that it didn’t.</a:t>
            </a:r>
          </a:p>
        </p:txBody>
      </p:sp>
      <p:sp>
        <p:nvSpPr>
          <p:cNvPr id="230" name="tb230"/>
          <p:cNvSpPr txBox="1"/>
          <p:nvPr/>
        </p:nvSpPr>
        <p:spPr>
          <a:xfrm>
            <a:off x="900000" y="6298000"/>
            <a:ext cx="10392000" cy="36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/>
            <a:r>
              <a:rPr lang="en-US" sz="1100">
                <a:solidFill>
                  <a:srgbClr val="8FA0B8"/>
                </a:solidFill>
                <a:latin typeface="Segoe UI"/>
              </a:rPr>
              <a:t>Aristo · The Frontier Firm Report · Contoso — evaluation copy · do not redistribute · live view 2026-08-29 · Last counted Run #4 2026-07-30 · assessment overdue 3 days</a:t>
            </a:r>
          </a:p>
          <a:p>
            <a:pPr/>
            <a:r>
              <a:rPr lang="en-US" sz="1000">
                <a:solidFill>
                  <a:srgbClr val="8FA0B8"/>
                </a:solidFill>
                <a:latin typeface="Segoe UI"/>
              </a:rPr>
              <a:t>Is your org a Frontier Firm? See yours — aristo.phoenixhalo.com/example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isto">
  <a:themeElements>
    <a:clrScheme name="Aristo">
      <a:dk1>
        <a:srgbClr val="0D1626"/>
      </a:dk1>
      <a:lt1>
        <a:srgbClr val="F5F7FA"/>
      </a:lt1>
      <a:dk2>
        <a:srgbClr val="0B1020"/>
      </a:dk2>
      <a:lt2>
        <a:srgbClr val="8FA0B8"/>
      </a:lt2>
      <a:accent1>
        <a:srgbClr val="3D7BFF"/>
      </a:accent1>
      <a:accent2>
        <a:srgbClr val="3FB68B"/>
      </a:accent2>
      <a:accent3>
        <a:srgbClr val="8FA0B8"/>
      </a:accent3>
      <a:accent4>
        <a:srgbClr val="3D7BFF"/>
      </a:accent4>
      <a:accent5>
        <a:srgbClr val="3FB68B"/>
      </a:accent5>
      <a:accent6>
        <a:srgbClr val="8FA0B8"/>
      </a:accent6>
      <a:hlink>
        <a:srgbClr val="3D7BFF"/>
      </a:hlink>
      <a:folHlink>
        <a:srgbClr val="8FA0B8"/>
      </a:folHlink>
    </a:clrScheme>
    <a:fontScheme name="Aris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Aristo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