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
<Relationship Id="rId1" Type="http://schemas.openxmlformats.org/officeDocument/2006/relationships/slideMaster" Target="slideMasters/slideMaster1.xml"/>
<Relationship Id="rId2" Type="http://schemas.openxmlformats.org/officeDocument/2006/relationships/slide" Target="slides/slide1.xml"/>
<Relationship Id="rId3" Type="http://schemas.openxmlformats.org/officeDocument/2006/relationships/slide" Target="slides/slide2.xml"/>
<Relationship Id="rId4" Type="http://schemas.openxmlformats.org/officeDocument/2006/relationships/slide" Target="slides/slide3.xml"/>
<Relationship Id="rId5" Type="http://schemas.openxmlformats.org/officeDocument/2006/relationships/slide" Target="slides/slide4.xml"/>
<Relationship Id="rId6" Type="http://schemas.openxmlformats.org/officeDocument/2006/relationships/slide" Target="slides/slide5.xml"/>
<Relationship Id="rId7" Type="http://schemas.openxmlformats.org/officeDocument/2006/relationships/slide" Target="slides/slide6.xml"/>
<Relationship Id="rId8" Type="http://schemas.openxmlformats.org/officeDocument/2006/relationships/slide" Target="slides/slide7.xml"/>
<Relationship Id="rId9" Type="http://schemas.openxmlformats.org/officeDocument/2006/relationships/slide" Target="slides/slide8.xml"/>
</Relationships>
</file>

<file path=ppt/slideLayouts/_rels/slideLayout1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4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5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6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7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8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b2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THE FRONTIER FIRM REPORT · PREPARED EXCLUSIVELY FOR CONTOSO</a:t>
            </a:r>
          </a:p>
        </p:txBody>
      </p:sp>
      <p:sp>
        <p:nvSpPr>
          <p:cNvPr id="3" name="r3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tb4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3400">
                <a:solidFill>
                  <a:srgbClr val="F5F7FA"/>
                </a:solidFill>
                <a:latin typeface="Segoe UI"/>
              </a:rPr>
              <a:t>Contoso is </a:t>
            </a:r>
            <a:r>
              <a:rPr lang="en-US" sz="3400" b="1">
                <a:solidFill>
                  <a:srgbClr val="3D7BFF"/>
                </a:solidFill>
                <a:latin typeface="Segoe UI"/>
              </a:rPr>
              <a:t>Advancing</a:t>
            </a:r>
            <a:r>
              <a:rPr lang="en-US" sz="3400">
                <a:solidFill>
                  <a:srgbClr val="F5F7FA"/>
                </a:solidFill>
                <a:latin typeface="Segoe UI"/>
              </a:rPr>
              <a:t> — the account, counted</a:t>
            </a:r>
          </a:p>
        </p:txBody>
      </p:sp>
      <p:grpSp>
        <p:nvGrpSpPr>
          <p:cNvPr id="52" name="inst-standing-52" descr="aristo-instrument kind=standing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grpSp>
          <p:nvGrpSpPr>
            <p:cNvPr id="9" name="inst-dial-9" descr="aristo-instrument kind=dial cx=2376000 cy=2376000 canvas=0.0675"/>
            <p:cNvGrpSpPr/>
            <p:nvPr/>
          </p:nvGrpSpPr>
          <p:grpSpPr>
            <a:xfrm>
              <a:off x="900000" y="2348000"/>
              <a:ext cx="2376000" cy="2376000"/>
              <a:chOff x="900000" y="2348000"/>
              <a:chExt cx="2376000" cy="2376000"/>
            </a:xfrm>
          </p:grpSpPr>
          <p:sp>
            <p:nvSpPr>
              <p:cNvPr id="5" name="arc5"/>
              <p:cNvSpPr/>
              <p:nvPr/>
            </p:nvSpPr>
            <p:spPr>
              <a:xfrm>
                <a:off x="900000" y="2348000"/>
                <a:ext cx="2376000" cy="2376000"/>
              </a:xfrm>
              <a:prstGeom prst="blockArc">
                <a:avLst>
                  <a:gd name="adj1" fmla="val 16200000"/>
                  <a:gd name="adj2" fmla="val 16199000"/>
                  <a:gd name="adj3" fmla="val 9000"/>
                </a:avLst>
              </a:prstGeom>
              <a:solidFill>
                <a:srgbClr val="223052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6" name="arc6"/>
              <p:cNvSpPr/>
              <p:nvPr/>
            </p:nvSpPr>
            <p:spPr>
              <a:xfrm>
                <a:off x="900000" y="2348000"/>
                <a:ext cx="2376000" cy="2376000"/>
              </a:xfrm>
              <a:prstGeom prst="blockArc">
                <a:avLst>
                  <a:gd name="adj1" fmla="val 16200000"/>
                  <a:gd name="adj2" fmla="val 11448000"/>
                  <a:gd name="adj3" fmla="val 9000"/>
                </a:avLst>
              </a:prstGeom>
              <a:solidFill>
                <a:srgbClr val="3D7BFF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7" name="tb7"/>
              <p:cNvSpPr txBox="1"/>
              <p:nvPr/>
            </p:nvSpPr>
            <p:spPr>
              <a:xfrm>
                <a:off x="900000" y="2965760"/>
                <a:ext cx="2376000" cy="855360"/>
              </a:xfrm>
              <a:prstGeom prst="rect">
                <a:avLst/>
              </a:prstGeom>
              <a:noFill/>
            </p:spPr>
            <p:txBody>
              <a:bodyPr wrap="square" anchor="ctr">
                <a:normAutofit/>
              </a:bodyPr>
              <a:lstStyle/>
              <a:p>
                <a:pPr algn="ctr"/>
                <a:r>
                  <a:rPr lang="en-US" sz="4800" b="1">
                    <a:solidFill>
                      <a:srgbClr val="F5F7FA"/>
                    </a:solidFill>
                    <a:latin typeface="Segoe UI"/>
                  </a:rPr>
                  <a:t>78</a:t>
                </a:r>
              </a:p>
            </p:txBody>
          </p:sp>
          <p:sp>
            <p:nvSpPr>
              <p:cNvPr id="8" name="tb8"/>
              <p:cNvSpPr txBox="1"/>
              <p:nvPr/>
            </p:nvSpPr>
            <p:spPr>
              <a:xfrm>
                <a:off x="900000" y="3773600"/>
                <a:ext cx="2376000" cy="475200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300">
                    <a:solidFill>
                      <a:srgbClr val="8FA0B8"/>
                    </a:solidFill>
                    <a:latin typeface="Segoe UI"/>
                  </a:rPr>
                  <a:t>of 100 · Advancing</a:t>
                </a:r>
              </a:p>
            </p:txBody>
          </p:sp>
        </p:grpSp>
        <p:grpSp>
          <p:nvGrpSpPr>
            <p:cNvPr id="51" name="inst-scale-51" descr="aristo-instrument kind=scale cx=7516000 cy=2904000 canvas=0.2610"/>
            <p:cNvGrpSpPr/>
            <p:nvPr/>
          </p:nvGrpSpPr>
          <p:grpSpPr>
            <a:xfrm>
              <a:off x="3776000" y="2282000"/>
              <a:ext cx="7516000" cy="2904000"/>
              <a:chOff x="3776000" y="2282000"/>
              <a:chExt cx="7516000" cy="2904000"/>
            </a:xfrm>
          </p:grpSpPr>
          <p:sp>
            <p:nvSpPr>
              <p:cNvPr id="10" name="rail10"/>
              <p:cNvSpPr/>
              <p:nvPr/>
            </p:nvSpPr>
            <p:spPr>
              <a:xfrm>
                <a:off x="3776000" y="3353275"/>
                <a:ext cx="7516000" cy="471350"/>
              </a:xfrm>
              <a:prstGeom prst="roundRect">
                <a:avLst>
                  <a:gd name="adj" fmla="val 24000"/>
                </a:avLst>
              </a:prstGeom>
              <a:solidFill>
                <a:srgbClr val="223052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11" name="band11"/>
              <p:cNvSpPr/>
              <p:nvPr/>
            </p:nvSpPr>
            <p:spPr>
              <a:xfrm>
                <a:off x="3776000" y="3353275"/>
                <a:ext cx="2217220" cy="471350"/>
              </a:xfrm>
              <a:prstGeom prst="rect">
                <a:avLst/>
              </a:prstGeom>
              <a:solidFill>
                <a:srgbClr val="D95757">
                  <a:alpha val="26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12" name="tb12"/>
              <p:cNvSpPr txBox="1"/>
              <p:nvPr/>
            </p:nvSpPr>
            <p:spPr>
              <a:xfrm>
                <a:off x="396582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spc="110" cap="all">
                    <a:solidFill>
                      <a:srgbClr val="8FA0B8"/>
                    </a:solidFill>
                    <a:latin typeface="Segoe UI"/>
                  </a:rPr>
                  <a:t>Emerging</a:t>
                </a:r>
              </a:p>
            </p:txBody>
          </p:sp>
          <p:sp>
            <p:nvSpPr>
              <p:cNvPr id="13" name="band13"/>
              <p:cNvSpPr/>
              <p:nvPr/>
            </p:nvSpPr>
            <p:spPr>
              <a:xfrm>
                <a:off x="5993220" y="3353275"/>
                <a:ext cx="1879000" cy="471350"/>
              </a:xfrm>
              <a:prstGeom prst="rect">
                <a:avLst/>
              </a:prstGeom>
              <a:solidFill>
                <a:srgbClr val="D9A62E">
                  <a:alpha val="26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14" name="tb14"/>
              <p:cNvSpPr txBox="1"/>
              <p:nvPr/>
            </p:nvSpPr>
            <p:spPr>
              <a:xfrm>
                <a:off x="603272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spc="110" cap="all">
                    <a:solidFill>
                      <a:srgbClr val="8FA0B8"/>
                    </a:solidFill>
                    <a:latin typeface="Segoe UI"/>
                  </a:rPr>
                  <a:t>Developing</a:t>
                </a:r>
              </a:p>
            </p:txBody>
          </p:sp>
          <p:sp>
            <p:nvSpPr>
              <p:cNvPr id="15" name="bandLive15"/>
              <p:cNvSpPr/>
              <p:nvPr/>
            </p:nvSpPr>
            <p:spPr>
              <a:xfrm>
                <a:off x="7872220" y="3353275"/>
                <a:ext cx="2254800" cy="471350"/>
              </a:xfrm>
              <a:prstGeom prst="rect">
                <a:avLst/>
              </a:prstGeom>
              <a:solidFill>
                <a:srgbClr val="3D7BFF">
                  <a:alpha val="95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16" name="tb16"/>
              <p:cNvSpPr txBox="1"/>
              <p:nvPr/>
            </p:nvSpPr>
            <p:spPr>
              <a:xfrm>
                <a:off x="809962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b="1" spc="110" cap="all">
                    <a:solidFill>
                      <a:srgbClr val="F5F7FA"/>
                    </a:solidFill>
                    <a:latin typeface="Segoe UI"/>
                  </a:rPr>
                  <a:t>Advancing</a:t>
                </a:r>
              </a:p>
            </p:txBody>
          </p:sp>
          <p:sp>
            <p:nvSpPr>
              <p:cNvPr id="17" name="band17"/>
              <p:cNvSpPr/>
              <p:nvPr/>
            </p:nvSpPr>
            <p:spPr>
              <a:xfrm>
                <a:off x="10127020" y="3353275"/>
                <a:ext cx="1164980" cy="471350"/>
              </a:xfrm>
              <a:prstGeom prst="rect">
                <a:avLst/>
              </a:prstGeom>
              <a:solidFill>
                <a:srgbClr val="3FB68B">
                  <a:alpha val="26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18" name="tb18"/>
              <p:cNvSpPr txBox="1"/>
              <p:nvPr/>
            </p:nvSpPr>
            <p:spPr>
              <a:xfrm>
                <a:off x="982830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spc="110" cap="all">
                    <a:solidFill>
                      <a:srgbClr val="8FA0B8"/>
                    </a:solidFill>
                    <a:latin typeface="Segoe UI"/>
                  </a:rPr>
                  <a:t>Frontier</a:t>
                </a:r>
              </a:p>
            </p:txBody>
          </p:sp>
          <p:sp>
            <p:nvSpPr>
              <p:cNvPr id="19" name="tick19"/>
              <p:cNvSpPr/>
              <p:nvPr/>
            </p:nvSpPr>
            <p:spPr>
              <a:xfrm>
                <a:off x="37760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0" name="tick20"/>
              <p:cNvSpPr/>
              <p:nvPr/>
            </p:nvSpPr>
            <p:spPr>
              <a:xfrm>
                <a:off x="41518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1" name="tick21"/>
              <p:cNvSpPr/>
              <p:nvPr/>
            </p:nvSpPr>
            <p:spPr>
              <a:xfrm>
                <a:off x="45276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2" name="tick22"/>
              <p:cNvSpPr/>
              <p:nvPr/>
            </p:nvSpPr>
            <p:spPr>
              <a:xfrm>
                <a:off x="49034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3" name="tick23"/>
              <p:cNvSpPr/>
              <p:nvPr/>
            </p:nvSpPr>
            <p:spPr>
              <a:xfrm>
                <a:off x="52792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4" name="tick24"/>
              <p:cNvSpPr/>
              <p:nvPr/>
            </p:nvSpPr>
            <p:spPr>
              <a:xfrm>
                <a:off x="56550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5" name="tick25"/>
              <p:cNvSpPr/>
              <p:nvPr/>
            </p:nvSpPr>
            <p:spPr>
              <a:xfrm>
                <a:off x="60308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6" name="tick26"/>
              <p:cNvSpPr/>
              <p:nvPr/>
            </p:nvSpPr>
            <p:spPr>
              <a:xfrm>
                <a:off x="64066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7" name="tick27"/>
              <p:cNvSpPr/>
              <p:nvPr/>
            </p:nvSpPr>
            <p:spPr>
              <a:xfrm>
                <a:off x="67824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8" name="tick28"/>
              <p:cNvSpPr/>
              <p:nvPr/>
            </p:nvSpPr>
            <p:spPr>
              <a:xfrm>
                <a:off x="71582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9" name="tick29"/>
              <p:cNvSpPr/>
              <p:nvPr/>
            </p:nvSpPr>
            <p:spPr>
              <a:xfrm>
                <a:off x="75340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0" name="tick30"/>
              <p:cNvSpPr/>
              <p:nvPr/>
            </p:nvSpPr>
            <p:spPr>
              <a:xfrm>
                <a:off x="79098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1" name="tick31"/>
              <p:cNvSpPr/>
              <p:nvPr/>
            </p:nvSpPr>
            <p:spPr>
              <a:xfrm>
                <a:off x="82856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2" name="tick32"/>
              <p:cNvSpPr/>
              <p:nvPr/>
            </p:nvSpPr>
            <p:spPr>
              <a:xfrm>
                <a:off x="86614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3" name="tick33"/>
              <p:cNvSpPr/>
              <p:nvPr/>
            </p:nvSpPr>
            <p:spPr>
              <a:xfrm>
                <a:off x="90372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4" name="tick34"/>
              <p:cNvSpPr/>
              <p:nvPr/>
            </p:nvSpPr>
            <p:spPr>
              <a:xfrm>
                <a:off x="94130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5" name="tick35"/>
              <p:cNvSpPr/>
              <p:nvPr/>
            </p:nvSpPr>
            <p:spPr>
              <a:xfrm>
                <a:off x="97888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6" name="tick36"/>
              <p:cNvSpPr/>
              <p:nvPr/>
            </p:nvSpPr>
            <p:spPr>
              <a:xfrm>
                <a:off x="101646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7" name="tick37"/>
              <p:cNvSpPr/>
              <p:nvPr/>
            </p:nvSpPr>
            <p:spPr>
              <a:xfrm>
                <a:off x="105404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8" name="tick38"/>
              <p:cNvSpPr/>
              <p:nvPr/>
            </p:nvSpPr>
            <p:spPr>
              <a:xfrm>
                <a:off x="109162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9" name="tick39"/>
              <p:cNvSpPr/>
              <p:nvPr/>
            </p:nvSpPr>
            <p:spPr>
              <a:xfrm>
                <a:off x="112920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40" name="tb40"/>
              <p:cNvSpPr txBox="1"/>
              <p:nvPr/>
            </p:nvSpPr>
            <p:spPr>
              <a:xfrm>
                <a:off x="3776000" y="3964625"/>
                <a:ext cx="168232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l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0</a:t>
                </a:r>
              </a:p>
            </p:txBody>
          </p:sp>
          <p:sp>
            <p:nvSpPr>
              <p:cNvPr id="41" name="tb41"/>
              <p:cNvSpPr txBox="1"/>
              <p:nvPr/>
            </p:nvSpPr>
            <p:spPr>
              <a:xfrm>
                <a:off x="5907568" y="3964625"/>
                <a:ext cx="246464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ct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30</a:t>
                </a:r>
              </a:p>
            </p:txBody>
          </p:sp>
          <p:sp>
            <p:nvSpPr>
              <p:cNvPr id="42" name="tb42"/>
              <p:cNvSpPr txBox="1"/>
              <p:nvPr/>
            </p:nvSpPr>
            <p:spPr>
              <a:xfrm>
                <a:off x="7786568" y="3964625"/>
                <a:ext cx="246464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ct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55</a:t>
                </a:r>
              </a:p>
            </p:txBody>
          </p:sp>
          <p:sp>
            <p:nvSpPr>
              <p:cNvPr id="43" name="tb43"/>
              <p:cNvSpPr txBox="1"/>
              <p:nvPr/>
            </p:nvSpPr>
            <p:spPr>
              <a:xfrm>
                <a:off x="10041368" y="3964625"/>
                <a:ext cx="246464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ct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85</a:t>
                </a:r>
              </a:p>
            </p:txBody>
          </p:sp>
          <p:sp>
            <p:nvSpPr>
              <p:cNvPr id="44" name="tb44"/>
              <p:cNvSpPr txBox="1"/>
              <p:nvPr/>
            </p:nvSpPr>
            <p:spPr>
              <a:xfrm>
                <a:off x="10967304" y="3964625"/>
                <a:ext cx="324696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100</a:t>
                </a:r>
              </a:p>
            </p:txBody>
          </p:sp>
          <p:sp>
            <p:nvSpPr>
              <p:cNvPr id="45" name="markerPill45"/>
              <p:cNvSpPr/>
              <p:nvPr/>
            </p:nvSpPr>
            <p:spPr>
              <a:xfrm>
                <a:off x="9326240" y="2282000"/>
                <a:ext cx="624480" cy="557050"/>
              </a:xfrm>
              <a:prstGeom prst="roundRect">
                <a:avLst>
                  <a:gd name="adj" fmla="val 30000"/>
                </a:avLst>
              </a:prstGeom>
              <a:solidFill>
                <a:srgbClr val="F5F7FA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46" name="tb46"/>
              <p:cNvSpPr txBox="1"/>
              <p:nvPr/>
            </p:nvSpPr>
            <p:spPr>
              <a:xfrm>
                <a:off x="9326240" y="2359987"/>
                <a:ext cx="624480" cy="557050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2000" b="1">
                    <a:solidFill>
                      <a:srgbClr val="0D1626"/>
                    </a:solidFill>
                    <a:latin typeface="Segoe UI"/>
                  </a:rPr>
                  <a:t>78</a:t>
                </a:r>
              </a:p>
            </p:txBody>
          </p:sp>
          <p:sp>
            <p:nvSpPr>
              <p:cNvPr id="47" name="markerPoint47"/>
              <p:cNvSpPr/>
              <p:nvPr/>
            </p:nvSpPr>
            <p:spPr>
              <a:xfrm rot="10800000">
                <a:off x="9528480" y="3163275"/>
                <a:ext cx="220000" cy="190000"/>
              </a:xfrm>
              <a:prstGeom prst="triangle">
                <a:avLst/>
              </a:prstGeom>
              <a:solidFill>
                <a:srgbClr val="F5F7FA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48" name="markerBlade48"/>
              <p:cNvSpPr/>
              <p:nvPr/>
            </p:nvSpPr>
            <p:spPr>
              <a:xfrm>
                <a:off x="9612480" y="3313275"/>
                <a:ext cx="52000" cy="551350"/>
              </a:xfrm>
              <a:prstGeom prst="rect">
                <a:avLst/>
              </a:prstGeom>
              <a:solidFill>
                <a:srgbClr val="F5F7FA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49" name="tb49"/>
              <p:cNvSpPr txBox="1"/>
              <p:nvPr/>
            </p:nvSpPr>
            <p:spPr>
              <a:xfrm>
                <a:off x="3776000" y="5011375"/>
                <a:ext cx="7516000" cy="174625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The Frontier Scale · Emerging 0–29 · Developing 30–54 · Advancing 55–84 · Frontier 85–100</a:t>
                </a:r>
              </a:p>
            </p:txBody>
          </p:sp>
          <p:sp>
            <p:nvSpPr>
              <p:cNvPr id="50" name="tb50"/>
              <p:cNvSpPr txBox="1"/>
              <p:nvPr/>
            </p:nvSpPr>
            <p:spPr>
              <a:xfrm>
                <a:off x="3776000" y="4524499"/>
                <a:ext cx="7516000" cy="396876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/>
                <a:r>
                  <a:rPr lang="en-US" sz="1250">
                    <a:solidFill>
                      <a:srgbClr val="8FA0B8"/>
                    </a:solidFill>
                    <a:latin typeface="Segoe UI"/>
                  </a:rPr>
                  <a:t>Live view August 29, 2026 · Last counted Run #4 2026-07-30 · assessment overdue 3 days</a:t>
                </a:r>
              </a:p>
            </p:txBody>
          </p:sp>
        </p:grpSp>
      </p:grpSp>
      <p:sp>
        <p:nvSpPr>
          <p:cNvPr id="53" name="tb53"/>
          <p:cNvSpPr txBox="1"/>
          <p:nvPr/>
        </p:nvSpPr>
        <p:spPr>
          <a:xfrm>
            <a:off x="900000" y="5490000"/>
            <a:ext cx="10392000" cy="9652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F5F7FA"/>
                </a:solidFill>
                <a:latin typeface="Segoe UI"/>
              </a:rPr>
              <a:t>This deck regenerates from the live view and carries its completed assessment evidence — no one prepared it.</a:t>
            </a:r>
          </a:p>
          <a:p>
            <a:pPr>
              <a:spcBef>
                <a:spcPts val="600"/>
              </a:spcBef>
            </a:pPr>
            <a:r>
              <a:rPr lang="en-US" sz="1200">
                <a:solidFill>
                  <a:srgbClr val="8FA0B8"/>
                </a:solidFill>
                <a:latin typeface="Segoe UI"/>
              </a:rPr>
              <a:t>The whole AI estate: Copilot seats · agents &amp; credits · Azure AI — counted from the tenant’s own signals, never estimated.</a:t>
            </a:r>
          </a:p>
        </p:txBody>
      </p:sp>
      <p:sp>
        <p:nvSpPr>
          <p:cNvPr id="54" name="tb54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9" name="tb99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THE ACCOUNT TODAY</a:t>
            </a:r>
          </a:p>
        </p:txBody>
      </p:sp>
      <p:sp>
        <p:nvSpPr>
          <p:cNvPr id="100" name="r100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01" name="tb101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2,760 of 4,040 Copilot seats are genuinely working — counted, not forecast.</a:t>
            </a:r>
          </a:p>
        </p:txBody>
      </p:sp>
      <p:grpSp>
        <p:nvGrpSpPr>
          <p:cNvPr id="98" name="inst-gauge-98" descr="aristo-instrument kind=gauge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55" name="tb55"/>
            <p:cNvSpPr txBox="1"/>
            <p:nvPr/>
          </p:nvSpPr>
          <p:spPr>
            <a:xfrm>
              <a:off x="900000" y="2150000"/>
              <a:ext cx="10392000" cy="1396639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5000" b="1">
                  <a:solidFill>
                    <a:srgbClr val="F5F7FA"/>
                  </a:solidFill>
                  <a:latin typeface="Segoe UI"/>
                </a:rPr>
                <a:t>68%</a:t>
              </a:r>
            </a:p>
            <a:p>
              <a:pPr>
                <a:spcBef>
                  <a:spcPts val="600"/>
                </a:spcBef>
              </a:pPr>
              <a:r>
                <a:rPr lang="en-US" sz="1400" b="1">
                  <a:solidFill>
                    <a:srgbClr val="3FB68B"/>
                  </a:solidFill>
                  <a:latin typeface="Segoe UI"/>
                </a:rPr>
                <a:t>live activation · completed Runs 3 → 4: 68% → 68%</a:t>
              </a:r>
            </a:p>
          </p:txBody>
        </p:sp>
        <p:sp>
          <p:nvSpPr>
            <p:cNvPr id="56" name="cell56"/>
            <p:cNvSpPr/>
            <p:nvPr/>
          </p:nvSpPr>
          <p:spPr>
            <a:xfrm>
              <a:off x="9000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57" name="cell57"/>
            <p:cNvSpPr/>
            <p:nvPr/>
          </p:nvSpPr>
          <p:spPr>
            <a:xfrm>
              <a:off x="11612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58" name="cell58"/>
            <p:cNvSpPr/>
            <p:nvPr/>
          </p:nvSpPr>
          <p:spPr>
            <a:xfrm>
              <a:off x="14224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59" name="cell59"/>
            <p:cNvSpPr/>
            <p:nvPr/>
          </p:nvSpPr>
          <p:spPr>
            <a:xfrm>
              <a:off x="16836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60" name="cell60"/>
            <p:cNvSpPr/>
            <p:nvPr/>
          </p:nvSpPr>
          <p:spPr>
            <a:xfrm>
              <a:off x="19448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61" name="cell61"/>
            <p:cNvSpPr/>
            <p:nvPr/>
          </p:nvSpPr>
          <p:spPr>
            <a:xfrm>
              <a:off x="22060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62" name="cell62"/>
            <p:cNvSpPr/>
            <p:nvPr/>
          </p:nvSpPr>
          <p:spPr>
            <a:xfrm>
              <a:off x="24672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63" name="cell63"/>
            <p:cNvSpPr/>
            <p:nvPr/>
          </p:nvSpPr>
          <p:spPr>
            <a:xfrm>
              <a:off x="27284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64" name="cell64"/>
            <p:cNvSpPr/>
            <p:nvPr/>
          </p:nvSpPr>
          <p:spPr>
            <a:xfrm>
              <a:off x="29896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65" name="cell65"/>
            <p:cNvSpPr/>
            <p:nvPr/>
          </p:nvSpPr>
          <p:spPr>
            <a:xfrm>
              <a:off x="32508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66" name="cell66"/>
            <p:cNvSpPr/>
            <p:nvPr/>
          </p:nvSpPr>
          <p:spPr>
            <a:xfrm>
              <a:off x="35120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67" name="cell67"/>
            <p:cNvSpPr/>
            <p:nvPr/>
          </p:nvSpPr>
          <p:spPr>
            <a:xfrm>
              <a:off x="37732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68" name="cell68"/>
            <p:cNvSpPr/>
            <p:nvPr/>
          </p:nvSpPr>
          <p:spPr>
            <a:xfrm>
              <a:off x="40344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69" name="cell69"/>
            <p:cNvSpPr/>
            <p:nvPr/>
          </p:nvSpPr>
          <p:spPr>
            <a:xfrm>
              <a:off x="42956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70" name="cell70"/>
            <p:cNvSpPr/>
            <p:nvPr/>
          </p:nvSpPr>
          <p:spPr>
            <a:xfrm>
              <a:off x="45568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71" name="cell71"/>
            <p:cNvSpPr/>
            <p:nvPr/>
          </p:nvSpPr>
          <p:spPr>
            <a:xfrm>
              <a:off x="48180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72" name="cell72"/>
            <p:cNvSpPr/>
            <p:nvPr/>
          </p:nvSpPr>
          <p:spPr>
            <a:xfrm>
              <a:off x="50792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73" name="cell73"/>
            <p:cNvSpPr/>
            <p:nvPr/>
          </p:nvSpPr>
          <p:spPr>
            <a:xfrm>
              <a:off x="53404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74" name="cell74"/>
            <p:cNvSpPr/>
            <p:nvPr/>
          </p:nvSpPr>
          <p:spPr>
            <a:xfrm>
              <a:off x="56016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75" name="cell75"/>
            <p:cNvSpPr/>
            <p:nvPr/>
          </p:nvSpPr>
          <p:spPr>
            <a:xfrm>
              <a:off x="58628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76" name="cell76"/>
            <p:cNvSpPr/>
            <p:nvPr/>
          </p:nvSpPr>
          <p:spPr>
            <a:xfrm>
              <a:off x="61240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77" name="cell77"/>
            <p:cNvSpPr/>
            <p:nvPr/>
          </p:nvSpPr>
          <p:spPr>
            <a:xfrm>
              <a:off x="63852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78" name="cell78"/>
            <p:cNvSpPr/>
            <p:nvPr/>
          </p:nvSpPr>
          <p:spPr>
            <a:xfrm>
              <a:off x="66464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79" name="cell79"/>
            <p:cNvSpPr/>
            <p:nvPr/>
          </p:nvSpPr>
          <p:spPr>
            <a:xfrm>
              <a:off x="69076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80" name="cell80"/>
            <p:cNvSpPr/>
            <p:nvPr/>
          </p:nvSpPr>
          <p:spPr>
            <a:xfrm>
              <a:off x="71688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81" name="cell81"/>
            <p:cNvSpPr/>
            <p:nvPr/>
          </p:nvSpPr>
          <p:spPr>
            <a:xfrm>
              <a:off x="74300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82" name="cell82"/>
            <p:cNvSpPr/>
            <p:nvPr/>
          </p:nvSpPr>
          <p:spPr>
            <a:xfrm>
              <a:off x="7691200" y="3546639"/>
              <a:ext cx="205200" cy="1011359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83" name="cell83"/>
            <p:cNvSpPr/>
            <p:nvPr/>
          </p:nvSpPr>
          <p:spPr>
            <a:xfrm>
              <a:off x="7952400" y="3546639"/>
              <a:ext cx="205200" cy="1011359"/>
            </a:xfrm>
            <a:prstGeom prst="roundRect">
              <a:avLst>
                <a:gd name="adj" fmla="val 18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84" name="cell84"/>
            <p:cNvSpPr/>
            <p:nvPr/>
          </p:nvSpPr>
          <p:spPr>
            <a:xfrm>
              <a:off x="8213600" y="3546639"/>
              <a:ext cx="205200" cy="1011359"/>
            </a:xfrm>
            <a:prstGeom prst="roundRect">
              <a:avLst>
                <a:gd name="adj" fmla="val 18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85" name="cell85"/>
            <p:cNvSpPr/>
            <p:nvPr/>
          </p:nvSpPr>
          <p:spPr>
            <a:xfrm>
              <a:off x="8474800" y="3546639"/>
              <a:ext cx="205200" cy="1011359"/>
            </a:xfrm>
            <a:prstGeom prst="roundRect">
              <a:avLst>
                <a:gd name="adj" fmla="val 18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86" name="cell86"/>
            <p:cNvSpPr/>
            <p:nvPr/>
          </p:nvSpPr>
          <p:spPr>
            <a:xfrm>
              <a:off x="8736000" y="3546639"/>
              <a:ext cx="205200" cy="1011359"/>
            </a:xfrm>
            <a:prstGeom prst="roundRect">
              <a:avLst>
                <a:gd name="adj" fmla="val 18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87" name="cell87"/>
            <p:cNvSpPr/>
            <p:nvPr/>
          </p:nvSpPr>
          <p:spPr>
            <a:xfrm>
              <a:off x="8997200" y="3546639"/>
              <a:ext cx="205200" cy="1011359"/>
            </a:xfrm>
            <a:prstGeom prst="roundRect">
              <a:avLst>
                <a:gd name="adj" fmla="val 18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88" name="cell88"/>
            <p:cNvSpPr/>
            <p:nvPr/>
          </p:nvSpPr>
          <p:spPr>
            <a:xfrm>
              <a:off x="9258400" y="3546639"/>
              <a:ext cx="205200" cy="1011359"/>
            </a:xfrm>
            <a:prstGeom prst="roundRect">
              <a:avLst>
                <a:gd name="adj" fmla="val 18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89" name="cell89"/>
            <p:cNvSpPr/>
            <p:nvPr/>
          </p:nvSpPr>
          <p:spPr>
            <a:xfrm>
              <a:off x="9519600" y="3546639"/>
              <a:ext cx="205200" cy="1011359"/>
            </a:xfrm>
            <a:prstGeom prst="roundRect">
              <a:avLst>
                <a:gd name="adj" fmla="val 18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0" name="cell90"/>
            <p:cNvSpPr/>
            <p:nvPr/>
          </p:nvSpPr>
          <p:spPr>
            <a:xfrm>
              <a:off x="9780800" y="3546639"/>
              <a:ext cx="205200" cy="1011359"/>
            </a:xfrm>
            <a:prstGeom prst="roundRect">
              <a:avLst>
                <a:gd name="adj" fmla="val 18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1" name="cell91"/>
            <p:cNvSpPr/>
            <p:nvPr/>
          </p:nvSpPr>
          <p:spPr>
            <a:xfrm>
              <a:off x="10042000" y="3546639"/>
              <a:ext cx="205200" cy="1011359"/>
            </a:xfrm>
            <a:prstGeom prst="roundRect">
              <a:avLst>
                <a:gd name="adj" fmla="val 18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2" name="cell92"/>
            <p:cNvSpPr/>
            <p:nvPr/>
          </p:nvSpPr>
          <p:spPr>
            <a:xfrm>
              <a:off x="10303200" y="3546639"/>
              <a:ext cx="205200" cy="1011359"/>
            </a:xfrm>
            <a:prstGeom prst="roundRect">
              <a:avLst>
                <a:gd name="adj" fmla="val 18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3" name="cell93"/>
            <p:cNvSpPr/>
            <p:nvPr/>
          </p:nvSpPr>
          <p:spPr>
            <a:xfrm>
              <a:off x="10564400" y="3546639"/>
              <a:ext cx="205200" cy="1011359"/>
            </a:xfrm>
            <a:prstGeom prst="roundRect">
              <a:avLst>
                <a:gd name="adj" fmla="val 18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4" name="cell94"/>
            <p:cNvSpPr/>
            <p:nvPr/>
          </p:nvSpPr>
          <p:spPr>
            <a:xfrm>
              <a:off x="10825600" y="3546639"/>
              <a:ext cx="205200" cy="1011359"/>
            </a:xfrm>
            <a:prstGeom prst="roundRect">
              <a:avLst>
                <a:gd name="adj" fmla="val 18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5" name="cell95"/>
            <p:cNvSpPr/>
            <p:nvPr/>
          </p:nvSpPr>
          <p:spPr>
            <a:xfrm>
              <a:off x="11086800" y="3546639"/>
              <a:ext cx="205200" cy="1011359"/>
            </a:xfrm>
            <a:prstGeom prst="roundRect">
              <a:avLst>
                <a:gd name="adj" fmla="val 18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6" name="tb96"/>
            <p:cNvSpPr txBox="1"/>
            <p:nvPr/>
          </p:nvSpPr>
          <p:spPr>
            <a:xfrm>
              <a:off x="900000" y="4677998"/>
              <a:ext cx="10392000" cy="214313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350">
                  <a:solidFill>
                    <a:srgbClr val="8FA0B8"/>
                  </a:solidFill>
                  <a:latin typeface="Segoe UI"/>
                </a:rPr>
                <a:t>1,280 cold seats · $38,400/mo idle spend at risk · 1,120 people genuinely credit-ready · 180 agents built.</a:t>
              </a:r>
            </a:p>
          </p:txBody>
        </p:sp>
        <p:sp>
          <p:nvSpPr>
            <p:cNvPr id="97" name="tb97"/>
            <p:cNvSpPr txBox="1"/>
            <p:nvPr/>
          </p:nvSpPr>
          <p:spPr>
            <a:xfrm>
              <a:off x="900000" y="4902311"/>
              <a:ext cx="10392000" cy="547689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50">
                  <a:solidFill>
                    <a:srgbClr val="8FA0B8"/>
                  </a:solidFill>
                  <a:latin typeface="Segoe UI"/>
                </a:rPr>
                <a:t>Account stage: ENGINE · next door: Fund the ready cohort — capped. Credit ladder: Expand — holdout proves +14% causal lift on 79 proven seats; the $320,000/mo budget is earning its keep. Completed movement, Run 3 → 4: score 70 → 74, cold seats 1286 → 1283.</a:t>
              </a:r>
            </a:p>
          </p:txBody>
        </p:sp>
      </p:grpSp>
      <p:sp>
        <p:nvSpPr>
          <p:cNvPr id="102" name="tb102"/>
          <p:cNvSpPr txBox="1"/>
          <p:nvPr/>
        </p:nvSpPr>
        <p:spPr>
          <a:xfrm>
            <a:off x="900000" y="5996000"/>
            <a:ext cx="10392000" cy="254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3FB68B"/>
                </a:solidFill>
                <a:latin typeface="Segoe UI"/>
              </a:rPr>
              <a:t>Open with the cold cells — that is the renewal risk, and it is already counted for you.</a:t>
            </a:r>
          </a:p>
        </p:txBody>
      </p:sp>
      <p:sp>
        <p:nvSpPr>
          <p:cNvPr id="103" name="tb103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23" name="tb123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THE PROOF</a:t>
            </a:r>
          </a:p>
        </p:txBody>
      </p:sp>
      <p:sp>
        <p:nvSpPr>
          <p:cNvPr id="124" name="r124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25" name="tb125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The lift is caused, not assumed — a group we never touched proves it.</a:t>
            </a:r>
          </a:p>
        </p:txBody>
      </p:sp>
      <p:grpSp>
        <p:nvGrpSpPr>
          <p:cNvPr id="122" name="inst-balance-122" descr="aristo-instrument kind=balance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104" name="tb104"/>
            <p:cNvSpPr txBox="1"/>
            <p:nvPr/>
          </p:nvSpPr>
          <p:spPr>
            <a:xfrm>
              <a:off x="900000" y="2150000"/>
              <a:ext cx="10392000" cy="300000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Seats Aristo helped</a:t>
              </a:r>
            </a:p>
          </p:txBody>
        </p:sp>
        <p:sp>
          <p:nvSpPr>
            <p:cNvPr id="105" name="track105"/>
            <p:cNvSpPr/>
            <p:nvPr/>
          </p:nvSpPr>
          <p:spPr>
            <a:xfrm>
              <a:off x="900000" y="2450000"/>
              <a:ext cx="10392000" cy="612688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06" name="fill106"/>
            <p:cNvSpPr/>
            <p:nvPr/>
          </p:nvSpPr>
          <p:spPr>
            <a:xfrm>
              <a:off x="900000" y="2450000"/>
              <a:ext cx="3948960" cy="612688"/>
            </a:xfrm>
            <a:prstGeom prst="roundRect">
              <a:avLst>
                <a:gd name="adj" fmla="val 14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07" name="lbl-nudged-out=0-fw=3948960-ew=320040-tb107"/>
            <p:cNvSpPr txBox="1"/>
            <p:nvPr/>
          </p:nvSpPr>
          <p:spPr>
            <a:xfrm>
              <a:off x="900000" y="2508314"/>
              <a:ext cx="3798960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38%</a:t>
              </a:r>
            </a:p>
          </p:txBody>
        </p:sp>
        <p:sp>
          <p:nvSpPr>
            <p:cNvPr id="108" name="tb108"/>
            <p:cNvSpPr txBox="1"/>
            <p:nvPr/>
          </p:nvSpPr>
          <p:spPr>
            <a:xfrm>
              <a:off x="900000" y="3375375"/>
              <a:ext cx="10392000" cy="300000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Never-nudged holdout — the control (154 seats)</a:t>
              </a:r>
            </a:p>
          </p:txBody>
        </p:sp>
        <p:sp>
          <p:nvSpPr>
            <p:cNvPr id="109" name="track109"/>
            <p:cNvSpPr/>
            <p:nvPr/>
          </p:nvSpPr>
          <p:spPr>
            <a:xfrm>
              <a:off x="900000" y="3675375"/>
              <a:ext cx="10392000" cy="612688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10" name="fill110"/>
            <p:cNvSpPr/>
            <p:nvPr/>
          </p:nvSpPr>
          <p:spPr>
            <a:xfrm>
              <a:off x="900000" y="3675375"/>
              <a:ext cx="2494080" cy="612688"/>
            </a:xfrm>
            <a:prstGeom prst="roundRect">
              <a:avLst>
                <a:gd name="adj" fmla="val 14000"/>
              </a:avLst>
            </a:prstGeom>
            <a:solidFill>
              <a:srgbClr val="3A4568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11" name="lbl-control-out=0-fw=2494080-ew=320040-tb111"/>
            <p:cNvSpPr txBox="1"/>
            <p:nvPr/>
          </p:nvSpPr>
          <p:spPr>
            <a:xfrm>
              <a:off x="900000" y="3733689"/>
              <a:ext cx="2344080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24%</a:t>
              </a:r>
            </a:p>
          </p:txBody>
        </p:sp>
        <p:sp>
          <p:nvSpPr>
            <p:cNvPr id="112" name="costline112"/>
            <p:cNvSpPr/>
            <p:nvPr/>
          </p:nvSpPr>
          <p:spPr>
            <a:xfrm>
              <a:off x="3394080" y="2390000"/>
              <a:ext cx="0" cy="1958063"/>
            </a:xfrm>
            <a:prstGeom prst="line">
              <a:avLst/>
            </a:prstGeom>
            <a:noFill/>
            <a:ln w="25400">
              <a:solidFill>
                <a:srgbClr val="F5F7FA"/>
              </a:solidFill>
              <a:prstDash val="dash"/>
            </a:ln>
          </p:spPr>
          <p:txBody>
            <a:bodyPr/>
            <a:lstStyle/>
            <a:p/>
          </p:txBody>
        </p:sp>
        <p:sp>
          <p:nvSpPr>
            <p:cNvPr id="113" name="tb113"/>
            <p:cNvSpPr txBox="1"/>
            <p:nvPr/>
          </p:nvSpPr>
          <p:spPr>
            <a:xfrm>
              <a:off x="2041248" y="4378063"/>
              <a:ext cx="2705664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ctr"/>
              <a:r>
                <a:rPr lang="en-US" sz="1200">
                  <a:solidFill>
                    <a:srgbClr val="8FA0B8"/>
                  </a:solidFill>
                  <a:latin typeface="Segoe UI"/>
                </a:rPr>
                <a:t>what would have happened anyway</a:t>
              </a:r>
            </a:p>
          </p:txBody>
        </p:sp>
        <p:sp>
          <p:nvSpPr>
            <p:cNvPr id="114" name="axis114"/>
            <p:cNvSpPr/>
            <p:nvPr/>
          </p:nvSpPr>
          <p:spPr>
            <a:xfrm>
              <a:off x="900000" y="4790750"/>
              <a:ext cx="10392000" cy="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15" name="tick115"/>
            <p:cNvSpPr/>
            <p:nvPr/>
          </p:nvSpPr>
          <p:spPr>
            <a:xfrm>
              <a:off x="900000" y="4720750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16" name="tb116"/>
            <p:cNvSpPr txBox="1"/>
            <p:nvPr/>
          </p:nvSpPr>
          <p:spPr>
            <a:xfrm>
              <a:off x="900000" y="4840750"/>
              <a:ext cx="246464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l"/>
              <a:r>
                <a:rPr lang="en-US" sz="1100">
                  <a:solidFill>
                    <a:srgbClr val="8FA0B8"/>
                  </a:solidFill>
                  <a:latin typeface="Segoe UI"/>
                </a:rPr>
                <a:t>0%</a:t>
              </a:r>
            </a:p>
          </p:txBody>
        </p:sp>
        <p:sp>
          <p:nvSpPr>
            <p:cNvPr id="117" name="tick117"/>
            <p:cNvSpPr/>
            <p:nvPr/>
          </p:nvSpPr>
          <p:spPr>
            <a:xfrm>
              <a:off x="6096000" y="4720750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18" name="tb118"/>
            <p:cNvSpPr txBox="1"/>
            <p:nvPr/>
          </p:nvSpPr>
          <p:spPr>
            <a:xfrm>
              <a:off x="5933652" y="4840750"/>
              <a:ext cx="324696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ctr"/>
              <a:r>
                <a:rPr lang="en-US" sz="1100">
                  <a:solidFill>
                    <a:srgbClr val="8FA0B8"/>
                  </a:solidFill>
                  <a:latin typeface="Segoe UI"/>
                </a:rPr>
                <a:t>50%</a:t>
              </a:r>
            </a:p>
          </p:txBody>
        </p:sp>
        <p:sp>
          <p:nvSpPr>
            <p:cNvPr id="119" name="tick119"/>
            <p:cNvSpPr/>
            <p:nvPr/>
          </p:nvSpPr>
          <p:spPr>
            <a:xfrm>
              <a:off x="11292000" y="4720750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20" name="tb120"/>
            <p:cNvSpPr txBox="1"/>
            <p:nvPr/>
          </p:nvSpPr>
          <p:spPr>
            <a:xfrm>
              <a:off x="10889072" y="4840750"/>
              <a:ext cx="402928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100">
                  <a:solidFill>
                    <a:srgbClr val="8FA0B8"/>
                  </a:solidFill>
                  <a:latin typeface="Segoe UI"/>
                </a:rPr>
                <a:t>100%</a:t>
              </a:r>
            </a:p>
          </p:txBody>
        </p:sp>
        <p:sp>
          <p:nvSpPr>
            <p:cNvPr id="121" name="tb121"/>
            <p:cNvSpPr txBox="1"/>
            <p:nvPr/>
          </p:nvSpPr>
          <p:spPr>
            <a:xfrm>
              <a:off x="900000" y="5100750"/>
              <a:ext cx="10392000" cy="34925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00">
                  <a:solidFill>
                    <a:srgbClr val="8FA0B8"/>
                  </a:solidFill>
                  <a:latin typeface="Segoe UI"/>
                </a:rPr>
                <a:t>Activation rate, same licences and same capability in both arms. The gap is Aristo’s own effect: +14 points, 79 seats provably moved ($2,370). Billing follows the cautious bound and the score is allowed to go down.</a:t>
              </a:r>
            </a:p>
          </p:txBody>
        </p:sp>
      </p:grpSp>
      <p:sp>
        <p:nvSpPr>
          <p:cNvPr id="126" name="tb126"/>
          <p:cNvSpPr txBox="1"/>
          <p:nvPr/>
        </p:nvSpPr>
        <p:spPr>
          <a:xfrm>
            <a:off x="900000" y="5996000"/>
            <a:ext cx="10392000" cy="254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3FB68B"/>
                </a:solidFill>
                <a:latin typeface="Segoe UI"/>
              </a:rPr>
              <a:t>Quote this in the renewal room: the gap is the product, isolated.</a:t>
            </a:r>
          </a:p>
        </p:txBody>
      </p:sp>
      <p:sp>
        <p:nvSpPr>
          <p:cNvPr id="127" name="tb127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8" name="tb148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CONSUMPTION · THREE PLANES</a:t>
            </a:r>
          </a:p>
        </p:txBody>
      </p:sp>
      <p:sp>
        <p:nvSpPr>
          <p:cNvPr id="149" name="r149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50" name="tb150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Three places the consumption grows, drawn on one scale.</a:t>
            </a:r>
          </a:p>
        </p:txBody>
      </p:sp>
      <p:grpSp>
        <p:nvGrpSpPr>
          <p:cNvPr id="147" name="inst-balance-147" descr="aristo-instrument kind=balance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128" name="tb128"/>
            <p:cNvSpPr txBox="1"/>
            <p:nvPr/>
          </p:nvSpPr>
          <p:spPr>
            <a:xfrm>
              <a:off x="900000" y="2150000"/>
              <a:ext cx="10392000" cy="245075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Copilot seats</a:t>
              </a:r>
            </a:p>
          </p:txBody>
        </p:sp>
        <p:sp>
          <p:nvSpPr>
            <p:cNvPr id="129" name="track129"/>
            <p:cNvSpPr/>
            <p:nvPr/>
          </p:nvSpPr>
          <p:spPr>
            <a:xfrm>
              <a:off x="900000" y="2395075"/>
              <a:ext cx="10392000" cy="408459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0" name="fill130"/>
            <p:cNvSpPr/>
            <p:nvPr/>
          </p:nvSpPr>
          <p:spPr>
            <a:xfrm>
              <a:off x="900000" y="2395075"/>
              <a:ext cx="2688930" cy="408459"/>
            </a:xfrm>
            <a:prstGeom prst="roundRect">
              <a:avLst>
                <a:gd name="adj" fmla="val 14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1" name="lbl-copilot-out=0-fw=2688930-ew=746760-tb131"/>
            <p:cNvSpPr txBox="1"/>
            <p:nvPr/>
          </p:nvSpPr>
          <p:spPr>
            <a:xfrm>
              <a:off x="900000" y="2383951"/>
              <a:ext cx="2538930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$82,800</a:t>
              </a:r>
            </a:p>
          </p:txBody>
        </p:sp>
        <p:sp>
          <p:nvSpPr>
            <p:cNvPr id="132" name="tb132"/>
            <p:cNvSpPr txBox="1"/>
            <p:nvPr/>
          </p:nvSpPr>
          <p:spPr>
            <a:xfrm>
              <a:off x="900000" y="2966917"/>
              <a:ext cx="10392000" cy="245075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Agents &amp; credits</a:t>
              </a:r>
            </a:p>
          </p:txBody>
        </p:sp>
        <p:sp>
          <p:nvSpPr>
            <p:cNvPr id="133" name="track133"/>
            <p:cNvSpPr/>
            <p:nvPr/>
          </p:nvSpPr>
          <p:spPr>
            <a:xfrm>
              <a:off x="900000" y="3211992"/>
              <a:ext cx="10392000" cy="408459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4" name="fill134"/>
            <p:cNvSpPr/>
            <p:nvPr/>
          </p:nvSpPr>
          <p:spPr>
            <a:xfrm>
              <a:off x="900000" y="3211992"/>
              <a:ext cx="10392000" cy="408459"/>
            </a:xfrm>
            <a:prstGeom prst="roundRect">
              <a:avLst>
                <a:gd name="adj" fmla="val 14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5" name="lbl-cowork-out=0-fw=10392000-ew=853440-tb135"/>
            <p:cNvSpPr txBox="1"/>
            <p:nvPr/>
          </p:nvSpPr>
          <p:spPr>
            <a:xfrm>
              <a:off x="900000" y="3200868"/>
              <a:ext cx="10242000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$320,000</a:t>
              </a:r>
            </a:p>
          </p:txBody>
        </p:sp>
        <p:sp>
          <p:nvSpPr>
            <p:cNvPr id="136" name="tb136"/>
            <p:cNvSpPr txBox="1"/>
            <p:nvPr/>
          </p:nvSpPr>
          <p:spPr>
            <a:xfrm>
              <a:off x="900000" y="3783834"/>
              <a:ext cx="10392000" cy="245075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Azure AI · Foundry</a:t>
              </a:r>
            </a:p>
          </p:txBody>
        </p:sp>
        <p:sp>
          <p:nvSpPr>
            <p:cNvPr id="137" name="track137"/>
            <p:cNvSpPr/>
            <p:nvPr/>
          </p:nvSpPr>
          <p:spPr>
            <a:xfrm>
              <a:off x="900000" y="4028909"/>
              <a:ext cx="10392000" cy="408459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8" name="lbl-azure-out=1-fw=0-ew=5440680-tb138"/>
            <p:cNvSpPr txBox="1"/>
            <p:nvPr/>
          </p:nvSpPr>
          <p:spPr>
            <a:xfrm>
              <a:off x="1050000" y="4017785"/>
              <a:ext cx="10242000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l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one read-only Reader consent away — never estimated</a:t>
              </a:r>
            </a:p>
          </p:txBody>
        </p:sp>
        <p:sp>
          <p:nvSpPr>
            <p:cNvPr id="139" name="axis139"/>
            <p:cNvSpPr/>
            <p:nvPr/>
          </p:nvSpPr>
          <p:spPr>
            <a:xfrm>
              <a:off x="900000" y="4790750"/>
              <a:ext cx="10392000" cy="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40" name="tick140"/>
            <p:cNvSpPr/>
            <p:nvPr/>
          </p:nvSpPr>
          <p:spPr>
            <a:xfrm>
              <a:off x="900000" y="4720750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41" name="tb141"/>
            <p:cNvSpPr txBox="1"/>
            <p:nvPr/>
          </p:nvSpPr>
          <p:spPr>
            <a:xfrm>
              <a:off x="900000" y="4840750"/>
              <a:ext cx="246464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l"/>
              <a:r>
                <a:rPr lang="en-US" sz="1100">
                  <a:solidFill>
                    <a:srgbClr val="8FA0B8"/>
                  </a:solidFill>
                  <a:latin typeface="Segoe UI"/>
                </a:rPr>
                <a:t>$0</a:t>
              </a:r>
            </a:p>
          </p:txBody>
        </p:sp>
        <p:sp>
          <p:nvSpPr>
            <p:cNvPr id="142" name="tick142"/>
            <p:cNvSpPr/>
            <p:nvPr/>
          </p:nvSpPr>
          <p:spPr>
            <a:xfrm>
              <a:off x="6096000" y="4720750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43" name="tb143"/>
            <p:cNvSpPr txBox="1"/>
            <p:nvPr/>
          </p:nvSpPr>
          <p:spPr>
            <a:xfrm>
              <a:off x="5738072" y="4840750"/>
              <a:ext cx="715856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ctr"/>
              <a:r>
                <a:rPr lang="en-US" sz="1100">
                  <a:solidFill>
                    <a:srgbClr val="8FA0B8"/>
                  </a:solidFill>
                  <a:latin typeface="Segoe UI"/>
                </a:rPr>
                <a:t>$160,000</a:t>
              </a:r>
            </a:p>
          </p:txBody>
        </p:sp>
        <p:sp>
          <p:nvSpPr>
            <p:cNvPr id="144" name="tick144"/>
            <p:cNvSpPr/>
            <p:nvPr/>
          </p:nvSpPr>
          <p:spPr>
            <a:xfrm>
              <a:off x="11292000" y="4720750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45" name="tb145"/>
            <p:cNvSpPr txBox="1"/>
            <p:nvPr/>
          </p:nvSpPr>
          <p:spPr>
            <a:xfrm>
              <a:off x="10576144" y="4840750"/>
              <a:ext cx="715856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100">
                  <a:solidFill>
                    <a:srgbClr val="8FA0B8"/>
                  </a:solidFill>
                  <a:latin typeface="Segoe UI"/>
                </a:rPr>
                <a:t>$320,000</a:t>
              </a:r>
            </a:p>
          </p:txBody>
        </p:sp>
        <p:sp>
          <p:nvSpPr>
            <p:cNvPr id="146" name="tb146"/>
            <p:cNvSpPr txBox="1"/>
            <p:nvPr/>
          </p:nvSpPr>
          <p:spPr>
            <a:xfrm>
              <a:off x="900000" y="5100750"/>
              <a:ext cx="10392000" cy="34925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00">
                  <a:solidFill>
                    <a:srgbClr val="8FA0B8"/>
                  </a:solidFill>
                  <a:latin typeface="Segoe UI"/>
                </a:rPr>
                <a:t>Dollars a month, one scale. Solid = counted or measured · 45° hatch = labelled envelope estimate · empty track = one consent away. Seat price is the labeled assumed default — set yours for exact ROI.</a:t>
              </a:r>
            </a:p>
          </p:txBody>
        </p:sp>
      </p:grpSp>
      <p:sp>
        <p:nvSpPr>
          <p:cNvPr id="151" name="tb151"/>
          <p:cNvSpPr txBox="1"/>
          <p:nvPr/>
        </p:nvSpPr>
        <p:spPr>
          <a:xfrm>
            <a:off x="900000" y="5729300"/>
            <a:ext cx="10392000" cy="5207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3FB68B"/>
                </a:solidFill>
                <a:latin typeface="Segoe UI"/>
              </a:rPr>
              <a:t>Take the shortest bar first — that is the plane with the most room left in this account.</a:t>
            </a:r>
          </a:p>
          <a:p>
            <a:pPr>
              <a:spcBef>
                <a:spcPts val="600"/>
              </a:spcBef>
            </a:pPr>
            <a:r>
              <a:rPr lang="en-US" sz="1200">
                <a:solidFill>
                  <a:srgbClr val="8FA0B8"/>
                </a:solidFill>
                <a:latin typeface="Segoe UI"/>
              </a:rPr>
              <a:t>2,760 active seats × $30/seat — counted · assumed $30 seat price (set yours for exact ROI)</a:t>
            </a:r>
          </a:p>
        </p:txBody>
      </p:sp>
      <p:sp>
        <p:nvSpPr>
          <p:cNvPr id="152" name="tb152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67" name="tb167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HOW YOU PAY MICROSOFT FOR AN AI HELPER</a:t>
            </a:r>
          </a:p>
        </p:txBody>
      </p:sp>
      <p:sp>
        <p:nvSpPr>
          <p:cNvPr id="168" name="r168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69" name="tb169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Below the crossing, pay per job; above it, the flat seat is cheaper.</a:t>
            </a:r>
          </a:p>
        </p:txBody>
      </p:sp>
      <p:grpSp>
        <p:nvGrpSpPr>
          <p:cNvPr id="166" name="inst-crossover-166" descr="aristo-instrument kind=crossover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153" name="axisY153"/>
            <p:cNvSpPr/>
            <p:nvPr/>
          </p:nvSpPr>
          <p:spPr>
            <a:xfrm>
              <a:off x="1520000" y="2150000"/>
              <a:ext cx="0" cy="1742311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54" name="axisX154"/>
            <p:cNvSpPr/>
            <p:nvPr/>
          </p:nvSpPr>
          <p:spPr>
            <a:xfrm>
              <a:off x="1520000" y="3892311"/>
              <a:ext cx="9772000" cy="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55" name="flatLine155"/>
            <p:cNvSpPr/>
            <p:nvPr/>
          </p:nvSpPr>
          <p:spPr>
            <a:xfrm>
              <a:off x="1520000" y="3166348"/>
              <a:ext cx="9772000" cy="0"/>
            </a:xfrm>
            <a:prstGeom prst="line">
              <a:avLst/>
            </a:prstGeom>
            <a:noFill/>
            <a:ln w="34925">
              <a:solidFill>
                <a:srgbClr val="3D7BFF"/>
              </a:solidFill>
            </a:ln>
          </p:spPr>
          <p:txBody>
            <a:bodyPr/>
            <a:lstStyle/>
            <a:p/>
          </p:txBody>
        </p:sp>
        <p:sp>
          <p:nvSpPr>
            <p:cNvPr id="156" name="perJobLine156"/>
            <p:cNvSpPr/>
            <p:nvPr/>
          </p:nvSpPr>
          <p:spPr>
            <a:xfrm flipV="1">
              <a:off x="1520000" y="2150000"/>
              <a:ext cx="9772000" cy="1742311"/>
            </a:xfrm>
            <a:prstGeom prst="line">
              <a:avLst/>
            </a:prstGeom>
            <a:noFill/>
            <a:ln w="34925">
              <a:solidFill>
                <a:srgbClr val="3FB68B"/>
              </a:solidFill>
            </a:ln>
          </p:spPr>
          <p:txBody>
            <a:bodyPr/>
            <a:lstStyle/>
            <a:p/>
          </p:txBody>
        </p:sp>
        <p:sp>
          <p:nvSpPr>
            <p:cNvPr id="157" name="tb157"/>
            <p:cNvSpPr txBox="1"/>
            <p:nvPr/>
          </p:nvSpPr>
          <p:spPr>
            <a:xfrm>
              <a:off x="900000" y="3772311"/>
              <a:ext cx="530000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100">
                  <a:solidFill>
                    <a:srgbClr val="8FA0B8"/>
                  </a:solidFill>
                  <a:latin typeface="Segoe UI"/>
                </a:rPr>
                <a:t>$0</a:t>
              </a:r>
            </a:p>
          </p:txBody>
        </p:sp>
        <p:sp>
          <p:nvSpPr>
            <p:cNvPr id="158" name="tb158"/>
            <p:cNvSpPr txBox="1"/>
            <p:nvPr/>
          </p:nvSpPr>
          <p:spPr>
            <a:xfrm>
              <a:off x="900000" y="3046348"/>
              <a:ext cx="530000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100" b="1">
                  <a:solidFill>
                    <a:srgbClr val="3D7BFF"/>
                  </a:solidFill>
                  <a:latin typeface="Segoe UI"/>
                </a:rPr>
                <a:t>$15</a:t>
              </a:r>
            </a:p>
          </p:txBody>
        </p:sp>
        <p:sp>
          <p:nvSpPr>
            <p:cNvPr id="159" name="tb159"/>
            <p:cNvSpPr txBox="1"/>
            <p:nvPr/>
          </p:nvSpPr>
          <p:spPr>
            <a:xfrm>
              <a:off x="900000" y="2030000"/>
              <a:ext cx="530000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100">
                  <a:solidFill>
                    <a:srgbClr val="8FA0B8"/>
                  </a:solidFill>
                  <a:latin typeface="Segoe UI"/>
                </a:rPr>
                <a:t>$36</a:t>
              </a:r>
            </a:p>
          </p:txBody>
        </p:sp>
        <p:sp>
          <p:nvSpPr>
            <p:cNvPr id="160" name="crossline160"/>
            <p:cNvSpPr/>
            <p:nvPr/>
          </p:nvSpPr>
          <p:spPr>
            <a:xfrm>
              <a:off x="5591667" y="2150000"/>
              <a:ext cx="0" cy="1742311"/>
            </a:xfrm>
            <a:prstGeom prst="line">
              <a:avLst/>
            </a:prstGeom>
            <a:noFill/>
            <a:ln w="19050">
              <a:solidFill>
                <a:srgbClr val="8FA0B8"/>
              </a:solidFill>
              <a:prstDash val="dash"/>
            </a:ln>
          </p:spPr>
          <p:txBody>
            <a:bodyPr/>
            <a:lstStyle/>
            <a:p/>
          </p:txBody>
        </p:sp>
        <p:sp>
          <p:nvSpPr>
            <p:cNvPr id="161" name="crossdot161"/>
            <p:cNvSpPr/>
            <p:nvPr/>
          </p:nvSpPr>
          <p:spPr>
            <a:xfrm>
              <a:off x="5511667" y="3086348"/>
              <a:ext cx="160000" cy="160000"/>
            </a:xfrm>
            <a:prstGeom prst="ellipse">
              <a:avLst/>
            </a:prstGeom>
            <a:solidFill>
              <a:srgbClr val="F5F7FA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62" name="tb162"/>
            <p:cNvSpPr txBox="1"/>
            <p:nvPr/>
          </p:nvSpPr>
          <p:spPr>
            <a:xfrm>
              <a:off x="3590091" y="4002311"/>
              <a:ext cx="4003152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ctr"/>
              <a:r>
                <a:rPr lang="en-US" sz="1300" b="1">
                  <a:solidFill>
                    <a:srgbClr val="F5F7FA"/>
                  </a:solidFill>
                  <a:latin typeface="Segoe UI"/>
                </a:rPr>
                <a:t>they cost the same at about 3 jobs a month</a:t>
              </a:r>
            </a:p>
          </p:txBody>
        </p:sp>
        <p:sp>
          <p:nvSpPr>
            <p:cNvPr id="163" name="tb163"/>
            <p:cNvSpPr txBox="1"/>
            <p:nvPr/>
          </p:nvSpPr>
          <p:spPr>
            <a:xfrm>
              <a:off x="900000" y="4322311"/>
              <a:ext cx="10392000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300">
                  <a:solidFill>
                    <a:srgbClr val="3D7BFF"/>
                  </a:solidFill>
                  <a:latin typeface="Segoe UI"/>
                </a:rPr>
                <a:t>■ </a:t>
              </a:r>
              <a:r>
                <a:rPr lang="en-US" sz="1250">
                  <a:solidFill>
                    <a:srgbClr val="8FA0B8"/>
                  </a:solidFill>
                  <a:latin typeface="Segoe UI"/>
                </a:rPr>
                <a:t>On-behalf-of seat — flat ~$15 per user a month, always on</a:t>
              </a:r>
              <a:r>
                <a:rPr lang="en-US" sz="1300">
                  <a:solidFill>
                    <a:srgbClr val="3FB68B"/>
                  </a:solidFill>
                  <a:latin typeface="Segoe UI"/>
                </a:rPr>
                <a:t>    ■ </a:t>
              </a:r>
              <a:r>
                <a:rPr lang="en-US" sz="1250">
                  <a:solidFill>
                    <a:srgbClr val="8FA0B8"/>
                  </a:solidFill>
                  <a:latin typeface="Segoe UI"/>
                </a:rPr>
                <a:t>Cowork credits — ~$6.00 a job (est.), nothing while idle</a:t>
              </a:r>
            </a:p>
          </p:txBody>
        </p:sp>
        <p:sp>
          <p:nvSpPr>
            <p:cNvPr id="164" name="tb164"/>
            <p:cNvSpPr txBox="1"/>
            <p:nvPr/>
          </p:nvSpPr>
          <p:spPr>
            <a:xfrm>
              <a:off x="900000" y="4652311"/>
              <a:ext cx="10392000" cy="28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00">
                  <a:solidFill>
                    <a:srgbClr val="8FA0B8"/>
                  </a:solidFill>
                  <a:latin typeface="Segoe UI"/>
                </a:rPr>
                <a:t>Dollars a month, against jobs a month (0 to 6).</a:t>
              </a:r>
            </a:p>
          </p:txBody>
        </p:sp>
        <p:sp>
          <p:nvSpPr>
            <p:cNvPr id="165" name="tb165"/>
            <p:cNvSpPr txBox="1"/>
            <p:nvPr/>
          </p:nvSpPr>
          <p:spPr>
            <a:xfrm>
              <a:off x="900000" y="4952311"/>
              <a:ext cx="10392000" cy="547689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50">
                  <a:solidFill>
                    <a:srgbClr val="8FA0B8"/>
                  </a:solidFill>
                  <a:latin typeface="Segoe UI"/>
                </a:rPr>
                <a:t>Figure stated by the Microsoft field, 2026-07 — not yet verified against a public Microsoft price page. Cowork figures are planning estimates ($1.50–$20.00 a task at $0.01 a credit) — Microsoft bills on model + retrieval + tools + runtime, and you cap it in the M365 Admin Center. Both are Microsoft charges, never part of the Aristo fee.</a:t>
              </a:r>
            </a:p>
          </p:txBody>
        </p:sp>
      </p:grpSp>
      <p:sp>
        <p:nvSpPr>
          <p:cNvPr id="170" name="tb170"/>
          <p:cNvSpPr txBox="1"/>
          <p:nvPr/>
        </p:nvSpPr>
        <p:spPr>
          <a:xfrm>
            <a:off x="900000" y="5490000"/>
            <a:ext cx="10392000" cy="7747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F5F7FA"/>
                </a:solidFill>
                <a:latin typeface="Segoe UI"/>
              </a:rPr>
              <a:t>Ask the account how many heavy jobs a month a team really hands over — that answer picks the plan.</a:t>
            </a:r>
          </a:p>
          <a:p>
            <a:pPr>
              <a:spcBef>
                <a:spcPts val="600"/>
              </a:spcBef>
            </a:pPr>
            <a:r>
              <a:rPr lang="en-US" sz="1200">
                <a:solidFill>
                  <a:srgbClr val="8FA0B8"/>
                </a:solidFill>
                <a:latin typeface="Segoe UI"/>
              </a:rPr>
              <a:t>Neither figure is counted usage. Confirm both on the tenant’s own Microsoft agreement.</a:t>
            </a:r>
          </a:p>
        </p:txBody>
      </p:sp>
      <p:sp>
        <p:nvSpPr>
          <p:cNvPr id="171" name="tb171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3" name="tb203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OBJECTIVES</a:t>
            </a:r>
          </a:p>
        </p:txBody>
      </p:sp>
      <p:sp>
        <p:nvSpPr>
          <p:cNvPr id="204" name="r204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205" name="tb205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Five account objectives, and the state of the evidence behind each.</a:t>
            </a:r>
          </a:p>
        </p:txBody>
      </p:sp>
      <p:grpSp>
        <p:nvGrpSpPr>
          <p:cNvPr id="202" name="inst-lamps-202" descr="aristo-instrument kind=lamps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172" name="housing172"/>
            <p:cNvSpPr/>
            <p:nvPr/>
          </p:nvSpPr>
          <p:spPr>
            <a:xfrm>
              <a:off x="1524598" y="2150000"/>
              <a:ext cx="621204" cy="1634747"/>
            </a:xfrm>
            <a:prstGeom prst="roundRect">
              <a:avLst>
                <a:gd name="adj" fmla="val 18000"/>
              </a:avLst>
            </a:prstGeom>
            <a:solidFill>
              <a:srgbClr val="111D33"/>
            </a:solidFill>
            <a:ln w="1905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73" name="lensOff173"/>
            <p:cNvSpPr/>
            <p:nvPr/>
          </p:nvSpPr>
          <p:spPr>
            <a:xfrm>
              <a:off x="1673687" y="2297127"/>
              <a:ext cx="323026" cy="323026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74" name="lensOff174"/>
            <p:cNvSpPr/>
            <p:nvPr/>
          </p:nvSpPr>
          <p:spPr>
            <a:xfrm>
              <a:off x="1673687" y="2805861"/>
              <a:ext cx="323026" cy="323026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75" name="halo175"/>
            <p:cNvSpPr/>
            <p:nvPr/>
          </p:nvSpPr>
          <p:spPr>
            <a:xfrm>
              <a:off x="1573549" y="3214456"/>
              <a:ext cx="523302" cy="523302"/>
            </a:xfrm>
            <a:prstGeom prst="ellipse">
              <a:avLst/>
            </a:prstGeom>
            <a:solidFill>
              <a:srgbClr val="3FB68B">
                <a:alpha val="16000"/>
              </a:srgb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76" name="lensOn176"/>
            <p:cNvSpPr/>
            <p:nvPr/>
          </p:nvSpPr>
          <p:spPr>
            <a:xfrm>
              <a:off x="1673687" y="3314594"/>
              <a:ext cx="323026" cy="323026"/>
            </a:xfrm>
            <a:prstGeom prst="ellipse">
              <a:avLst/>
            </a:prstGeom>
            <a:solidFill>
              <a:srgbClr val="3FB68B"/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77" name="tb177"/>
            <p:cNvSpPr txBox="1"/>
            <p:nvPr/>
          </p:nvSpPr>
          <p:spPr>
            <a:xfrm>
              <a:off x="900000" y="3924747"/>
              <a:ext cx="1870400" cy="1250628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450" b="1">
                  <a:solidFill>
                    <a:srgbClr val="F5F7FA"/>
                  </a:solidFill>
                  <a:latin typeface="Segoe UI"/>
                </a:rPr>
                <a:t>Renewal defense</a:t>
              </a:r>
            </a:p>
            <a:p>
              <a:pPr algn="ctr">
                <a:spcBef>
                  <a:spcPts val="500"/>
                </a:spcBef>
              </a:pPr>
              <a:r>
                <a:rPr lang="en-US" sz="1150">
                  <a:solidFill>
                    <a:srgbClr val="8FA0B8"/>
                  </a:solidFill>
                  <a:latin typeface="Segoe UI"/>
                </a:rPr>
                <a:t>$38,400/mo idle, recovered by daily activation work</a:t>
              </a:r>
            </a:p>
          </p:txBody>
        </p:sp>
        <p:sp>
          <p:nvSpPr>
            <p:cNvPr id="178" name="housing178"/>
            <p:cNvSpPr/>
            <p:nvPr/>
          </p:nvSpPr>
          <p:spPr>
            <a:xfrm>
              <a:off x="3654998" y="2150000"/>
              <a:ext cx="621204" cy="1634747"/>
            </a:xfrm>
            <a:prstGeom prst="roundRect">
              <a:avLst>
                <a:gd name="adj" fmla="val 18000"/>
              </a:avLst>
            </a:prstGeom>
            <a:solidFill>
              <a:srgbClr val="111D33"/>
            </a:solidFill>
            <a:ln w="1905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79" name="lensOff179"/>
            <p:cNvSpPr/>
            <p:nvPr/>
          </p:nvSpPr>
          <p:spPr>
            <a:xfrm>
              <a:off x="3804087" y="2297127"/>
              <a:ext cx="323026" cy="323026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80" name="lensOff180"/>
            <p:cNvSpPr/>
            <p:nvPr/>
          </p:nvSpPr>
          <p:spPr>
            <a:xfrm>
              <a:off x="3804087" y="2805861"/>
              <a:ext cx="323026" cy="323026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81" name="halo181"/>
            <p:cNvSpPr/>
            <p:nvPr/>
          </p:nvSpPr>
          <p:spPr>
            <a:xfrm>
              <a:off x="3703949" y="3214456"/>
              <a:ext cx="523302" cy="523302"/>
            </a:xfrm>
            <a:prstGeom prst="ellipse">
              <a:avLst/>
            </a:prstGeom>
            <a:solidFill>
              <a:srgbClr val="3FB68B">
                <a:alpha val="16000"/>
              </a:srgb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82" name="lensOn182"/>
            <p:cNvSpPr/>
            <p:nvPr/>
          </p:nvSpPr>
          <p:spPr>
            <a:xfrm>
              <a:off x="3804087" y="3314594"/>
              <a:ext cx="323026" cy="323026"/>
            </a:xfrm>
            <a:prstGeom prst="ellipse">
              <a:avLst/>
            </a:prstGeom>
            <a:solidFill>
              <a:srgbClr val="3FB68B"/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83" name="tb183"/>
            <p:cNvSpPr txBox="1"/>
            <p:nvPr/>
          </p:nvSpPr>
          <p:spPr>
            <a:xfrm>
              <a:off x="3030400" y="3924747"/>
              <a:ext cx="1870400" cy="1250628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450" b="1">
                  <a:solidFill>
                    <a:srgbClr val="F5F7FA"/>
                  </a:solidFill>
                  <a:latin typeface="Segoe UI"/>
                </a:rPr>
                <a:t>Renewal right-sizing</a:t>
              </a:r>
            </a:p>
            <a:p>
              <a:pPr algn="ctr">
                <a:spcBef>
                  <a:spcPts val="500"/>
                </a:spcBef>
              </a:pPr>
              <a:r>
                <a:rPr lang="en-US" sz="1150">
                  <a:solidFill>
                    <a:srgbClr val="8FA0B8"/>
                  </a:solidFill>
                  <a:latin typeface="Segoe UI"/>
                </a:rPr>
                <a:t>3,497 seats to renew · 703 droppable — a recommendation, not a bill</a:t>
              </a:r>
            </a:p>
          </p:txBody>
        </p:sp>
        <p:sp>
          <p:nvSpPr>
            <p:cNvPr id="184" name="housing184"/>
            <p:cNvSpPr/>
            <p:nvPr/>
          </p:nvSpPr>
          <p:spPr>
            <a:xfrm>
              <a:off x="5785398" y="2150000"/>
              <a:ext cx="621204" cy="1634747"/>
            </a:xfrm>
            <a:prstGeom prst="roundRect">
              <a:avLst>
                <a:gd name="adj" fmla="val 18000"/>
              </a:avLst>
            </a:prstGeom>
            <a:solidFill>
              <a:srgbClr val="111D33"/>
            </a:solidFill>
            <a:ln w="1905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85" name="lensOff185"/>
            <p:cNvSpPr/>
            <p:nvPr/>
          </p:nvSpPr>
          <p:spPr>
            <a:xfrm>
              <a:off x="5934487" y="2297127"/>
              <a:ext cx="323026" cy="323026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86" name="lensOff186"/>
            <p:cNvSpPr/>
            <p:nvPr/>
          </p:nvSpPr>
          <p:spPr>
            <a:xfrm>
              <a:off x="5934487" y="2805861"/>
              <a:ext cx="323026" cy="323026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87" name="halo187"/>
            <p:cNvSpPr/>
            <p:nvPr/>
          </p:nvSpPr>
          <p:spPr>
            <a:xfrm>
              <a:off x="5834349" y="3214456"/>
              <a:ext cx="523302" cy="523302"/>
            </a:xfrm>
            <a:prstGeom prst="ellipse">
              <a:avLst/>
            </a:prstGeom>
            <a:solidFill>
              <a:srgbClr val="3FB68B">
                <a:alpha val="16000"/>
              </a:srgb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88" name="lensOn188"/>
            <p:cNvSpPr/>
            <p:nvPr/>
          </p:nvSpPr>
          <p:spPr>
            <a:xfrm>
              <a:off x="5934487" y="3314594"/>
              <a:ext cx="323026" cy="323026"/>
            </a:xfrm>
            <a:prstGeom prst="ellipse">
              <a:avLst/>
            </a:prstGeom>
            <a:solidFill>
              <a:srgbClr val="3FB68B"/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89" name="tb189"/>
            <p:cNvSpPr txBox="1"/>
            <p:nvPr/>
          </p:nvSpPr>
          <p:spPr>
            <a:xfrm>
              <a:off x="5160800" y="3924747"/>
              <a:ext cx="1870400" cy="1250628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450" b="1">
                  <a:solidFill>
                    <a:srgbClr val="F5F7FA"/>
                  </a:solidFill>
                  <a:latin typeface="Segoe UI"/>
                </a:rPr>
                <a:t>Seat expansion</a:t>
              </a:r>
            </a:p>
            <a:p>
              <a:pPr algn="ctr">
                <a:spcBef>
                  <a:spcPts val="500"/>
                </a:spcBef>
              </a:pPr>
              <a:r>
                <a:rPr lang="en-US" sz="1150">
                  <a:solidFill>
                    <a:srgbClr val="8FA0B8"/>
                  </a:solidFill>
                  <a:latin typeface="Segoe UI"/>
                </a:rPr>
                <a:t>8,503 people in the directory beyond current seats</a:t>
              </a:r>
            </a:p>
          </p:txBody>
        </p:sp>
        <p:sp>
          <p:nvSpPr>
            <p:cNvPr id="190" name="housing190"/>
            <p:cNvSpPr/>
            <p:nvPr/>
          </p:nvSpPr>
          <p:spPr>
            <a:xfrm>
              <a:off x="7915798" y="2150000"/>
              <a:ext cx="621204" cy="1634747"/>
            </a:xfrm>
            <a:prstGeom prst="roundRect">
              <a:avLst>
                <a:gd name="adj" fmla="val 18000"/>
              </a:avLst>
            </a:prstGeom>
            <a:solidFill>
              <a:srgbClr val="111D33"/>
            </a:solidFill>
            <a:ln w="1905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91" name="lensOff191"/>
            <p:cNvSpPr/>
            <p:nvPr/>
          </p:nvSpPr>
          <p:spPr>
            <a:xfrm>
              <a:off x="8064887" y="2297127"/>
              <a:ext cx="323026" cy="323026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92" name="lensOff192"/>
            <p:cNvSpPr/>
            <p:nvPr/>
          </p:nvSpPr>
          <p:spPr>
            <a:xfrm>
              <a:off x="8064887" y="2805861"/>
              <a:ext cx="323026" cy="323026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93" name="halo193"/>
            <p:cNvSpPr/>
            <p:nvPr/>
          </p:nvSpPr>
          <p:spPr>
            <a:xfrm>
              <a:off x="7964749" y="3214456"/>
              <a:ext cx="523302" cy="523302"/>
            </a:xfrm>
            <a:prstGeom prst="ellipse">
              <a:avLst/>
            </a:prstGeom>
            <a:solidFill>
              <a:srgbClr val="3FB68B">
                <a:alpha val="16000"/>
              </a:srgb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94" name="lensOnEstimate194"/>
            <p:cNvSpPr/>
            <p:nvPr/>
          </p:nvSpPr>
          <p:spPr>
            <a:xfrm>
              <a:off x="8064887" y="3314594"/>
              <a:ext cx="323026" cy="323026"/>
            </a:xfrm>
            <a:prstGeom prst="ellipse">
              <a:avLst/>
            </a:prstGeom>
            <a:pattFill prst="ltUpDiag">
              <a:fgClr>
                <a:srgbClr val="3FB68B"/>
              </a:fgClr>
              <a:bgClr>
                <a:srgbClr val="223052"/>
              </a:bgClr>
            </a:patt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95" name="tb195"/>
            <p:cNvSpPr txBox="1"/>
            <p:nvPr/>
          </p:nvSpPr>
          <p:spPr>
            <a:xfrm>
              <a:off x="7291200" y="3924747"/>
              <a:ext cx="1870400" cy="1250628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450" b="1">
                  <a:solidFill>
                    <a:srgbClr val="F5F7FA"/>
                  </a:solidFill>
                  <a:latin typeface="Segoe UI"/>
                </a:rPr>
                <a:t>Copilot consumption</a:t>
              </a:r>
            </a:p>
            <a:p>
              <a:pPr algn="ctr">
                <a:spcBef>
                  <a:spcPts val="500"/>
                </a:spcBef>
              </a:pPr>
              <a:r>
                <a:rPr lang="en-US" sz="1150">
                  <a:solidFill>
                    <a:srgbClr val="8FA0B8"/>
                  </a:solidFill>
                  <a:latin typeface="Segoe UI"/>
                </a:rPr>
                <a:t>1,120 ready people · $33,600/mo capped</a:t>
              </a:r>
            </a:p>
          </p:txBody>
        </p:sp>
        <p:sp>
          <p:nvSpPr>
            <p:cNvPr id="196" name="housing196"/>
            <p:cNvSpPr/>
            <p:nvPr/>
          </p:nvSpPr>
          <p:spPr>
            <a:xfrm>
              <a:off x="10046198" y="2150000"/>
              <a:ext cx="621204" cy="1634747"/>
            </a:xfrm>
            <a:prstGeom prst="roundRect">
              <a:avLst>
                <a:gd name="adj" fmla="val 18000"/>
              </a:avLst>
            </a:prstGeom>
            <a:solidFill>
              <a:srgbClr val="111D33"/>
            </a:solidFill>
            <a:ln w="1905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97" name="lensOff197"/>
            <p:cNvSpPr/>
            <p:nvPr/>
          </p:nvSpPr>
          <p:spPr>
            <a:xfrm>
              <a:off x="10195287" y="2297127"/>
              <a:ext cx="323026" cy="323026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98" name="lensOff198"/>
            <p:cNvSpPr/>
            <p:nvPr/>
          </p:nvSpPr>
          <p:spPr>
            <a:xfrm>
              <a:off x="10195287" y="2805861"/>
              <a:ext cx="323026" cy="323026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99" name="lensOff199"/>
            <p:cNvSpPr/>
            <p:nvPr/>
          </p:nvSpPr>
          <p:spPr>
            <a:xfrm>
              <a:off x="10195287" y="3314594"/>
              <a:ext cx="323026" cy="323026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200" name="tb200"/>
            <p:cNvSpPr txBox="1"/>
            <p:nvPr/>
          </p:nvSpPr>
          <p:spPr>
            <a:xfrm>
              <a:off x="9421600" y="3924747"/>
              <a:ext cx="1870400" cy="1250628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450" b="1">
                  <a:solidFill>
                    <a:srgbClr val="F5F7FA"/>
                  </a:solidFill>
                  <a:latin typeface="Segoe UI"/>
                </a:rPr>
                <a:t>Azure consumption</a:t>
              </a:r>
            </a:p>
            <a:p>
              <a:pPr algn="ctr">
                <a:spcBef>
                  <a:spcPts val="500"/>
                </a:spcBef>
              </a:pPr>
              <a:r>
                <a:rPr lang="en-US" sz="1150">
                  <a:solidFill>
                    <a:srgbClr val="8FA0B8"/>
                  </a:solidFill>
                  <a:latin typeface="Segoe UI"/>
                </a:rPr>
                <a:t>the Foundry plane joins the day a read-only Reader consent lands</a:t>
              </a:r>
            </a:p>
          </p:txBody>
        </p:sp>
        <p:sp>
          <p:nvSpPr>
            <p:cNvPr id="201" name="tb201"/>
            <p:cNvSpPr txBox="1"/>
            <p:nvPr/>
          </p:nvSpPr>
          <p:spPr>
            <a:xfrm>
              <a:off x="900000" y="5275375"/>
              <a:ext cx="10392000" cy="174625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00">
                  <a:solidFill>
                    <a:srgbClr val="8FA0B8"/>
                  </a:solidFill>
                  <a:latin typeface="Segoe UI"/>
                </a:rPr>
                <a:t>Solid lens = counted from the tenant · 45° hatch = labelled envelope estimate · dark = one consent away.</a:t>
              </a:r>
            </a:p>
          </p:txBody>
        </p:sp>
      </p:grpSp>
      <p:sp>
        <p:nvSpPr>
          <p:cNvPr id="206" name="tb206"/>
          <p:cNvSpPr txBox="1"/>
          <p:nvPr/>
        </p:nvSpPr>
        <p:spPr>
          <a:xfrm>
            <a:off x="900000" y="5742000"/>
            <a:ext cx="10392000" cy="508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3FB68B"/>
                </a:solidFill>
                <a:latin typeface="Segoe UI"/>
              </a:rPr>
              <a:t>Take one green objective into the next account conversation — the numbers behind it are already counted.</a:t>
            </a:r>
          </a:p>
        </p:txBody>
      </p:sp>
      <p:sp>
        <p:nvSpPr>
          <p:cNvPr id="207" name="tb207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17" name="tb217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THE LICENSE MOTION</a:t>
            </a:r>
          </a:p>
        </p:txBody>
      </p:sp>
      <p:sp>
        <p:nvSpPr>
          <p:cNvPr id="218" name="r218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219" name="tb219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Idle seats become working seats, and the renewal holds instead of shrinking.</a:t>
            </a:r>
          </a:p>
        </p:txBody>
      </p:sp>
      <p:grpSp>
        <p:nvGrpSpPr>
          <p:cNvPr id="216" name="inst-gauge-216" descr="aristo-instrument kind=gauge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208" name="tb208"/>
            <p:cNvSpPr txBox="1"/>
            <p:nvPr/>
          </p:nvSpPr>
          <p:spPr>
            <a:xfrm>
              <a:off x="900000" y="2150000"/>
              <a:ext cx="10392000" cy="1272337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5000" b="1">
                  <a:solidFill>
                    <a:srgbClr val="F5F7FA"/>
                  </a:solidFill>
                  <a:latin typeface="Segoe UI"/>
                </a:rPr>
                <a:t>ENGINE</a:t>
              </a:r>
            </a:p>
            <a:p>
              <a:pPr>
                <a:spcBef>
                  <a:spcPts val="600"/>
                </a:spcBef>
              </a:pPr>
              <a:r>
                <a:rPr lang="en-US" sz="1400" b="1">
                  <a:solidFill>
                    <a:srgbClr val="3D7BFF"/>
                  </a:solidFill>
                  <a:latin typeface="Segoe UI"/>
                </a:rPr>
                <a:t>stage 3 of 5 — REPORT → PULSE → ENGINE → PROOF → ESTATE</a:t>
              </a:r>
            </a:p>
          </p:txBody>
        </p:sp>
        <p:sp>
          <p:nvSpPr>
            <p:cNvPr id="209" name="cell209"/>
            <p:cNvSpPr/>
            <p:nvPr/>
          </p:nvSpPr>
          <p:spPr>
            <a:xfrm>
              <a:off x="900000" y="3422337"/>
              <a:ext cx="2033600" cy="921348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10" name="cell210"/>
            <p:cNvSpPr/>
            <p:nvPr/>
          </p:nvSpPr>
          <p:spPr>
            <a:xfrm>
              <a:off x="2989600" y="3422337"/>
              <a:ext cx="2033600" cy="921348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11" name="cell211"/>
            <p:cNvSpPr/>
            <p:nvPr/>
          </p:nvSpPr>
          <p:spPr>
            <a:xfrm>
              <a:off x="5079200" y="3422337"/>
              <a:ext cx="2033600" cy="921348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12" name="cell212"/>
            <p:cNvSpPr/>
            <p:nvPr/>
          </p:nvSpPr>
          <p:spPr>
            <a:xfrm>
              <a:off x="7168800" y="3422337"/>
              <a:ext cx="2033600" cy="921348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13" name="cell213"/>
            <p:cNvSpPr/>
            <p:nvPr/>
          </p:nvSpPr>
          <p:spPr>
            <a:xfrm>
              <a:off x="9258400" y="3422337"/>
              <a:ext cx="2033600" cy="921348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14" name="tb214"/>
            <p:cNvSpPr txBox="1"/>
            <p:nvPr/>
          </p:nvSpPr>
          <p:spPr>
            <a:xfrm>
              <a:off x="900000" y="4463685"/>
              <a:ext cx="10392000" cy="428626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350">
                  <a:solidFill>
                    <a:srgbClr val="8FA0B8"/>
                  </a:solidFill>
                  <a:latin typeface="Segoe UI"/>
                </a:rPr>
                <a:t>1 · Idle seats become working seats. 2 · Activation holding high makes the 8,503-seat expansion case self-evident — demand is counted, not pitched. 3 · Credit-ready users convert to capped Cowork consumption.</a:t>
              </a:r>
            </a:p>
          </p:txBody>
        </p:sp>
        <p:sp>
          <p:nvSpPr>
            <p:cNvPr id="215" name="tb215"/>
            <p:cNvSpPr txBox="1"/>
            <p:nvPr/>
          </p:nvSpPr>
          <p:spPr>
            <a:xfrm>
              <a:off x="900000" y="4902311"/>
              <a:ext cx="10392000" cy="547689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50">
                  <a:solidFill>
                    <a:srgbClr val="8FA0B8"/>
                  </a:solidFill>
                  <a:latin typeface="Segoe UI"/>
                </a:rPr>
                <a:t>4 · Copilot, Cowork and agent consumption all grow on the client’s own tenant, and their Azure AI plane joins the ledger with one Reader consent. 5 · Every user in the org can use Aristo — a daily win in Teams, and @Aristo inside Word, Excel, PowerPoint and Outlook.</a:t>
              </a:r>
            </a:p>
          </p:txBody>
        </p:sp>
      </p:grpSp>
      <p:sp>
        <p:nvSpPr>
          <p:cNvPr id="220" name="tb220"/>
          <p:cNvSpPr txBox="1"/>
          <p:nvPr/>
        </p:nvSpPr>
        <p:spPr>
          <a:xfrm>
            <a:off x="900000" y="5996000"/>
            <a:ext cx="10392000" cy="254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3FB68B"/>
                </a:solidFill>
                <a:latin typeface="Segoe UI"/>
              </a:rPr>
              <a:t>Sell the next rung, not the whole ladder — each one opens on a counted condition.</a:t>
            </a:r>
          </a:p>
        </p:txBody>
      </p:sp>
      <p:sp>
        <p:nvSpPr>
          <p:cNvPr id="221" name="tb221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0" name="tb270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THE MOTION</a:t>
            </a:r>
          </a:p>
        </p:txBody>
      </p:sp>
      <p:sp>
        <p:nvSpPr>
          <p:cNvPr id="271" name="r271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272" name="tb272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Give the report away; the account plan then updates itself every month.</a:t>
            </a:r>
          </a:p>
        </p:txBody>
      </p:sp>
      <p:grpSp>
        <p:nvGrpSpPr>
          <p:cNvPr id="269" name="inst-standing-269" descr="aristo-instrument kind=standing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grpSp>
          <p:nvGrpSpPr>
            <p:cNvPr id="226" name="inst-dial-226" descr="aristo-instrument kind=dial cx=2376000 cy=2376000 canvas=0.0675"/>
            <p:cNvGrpSpPr/>
            <p:nvPr/>
          </p:nvGrpSpPr>
          <p:grpSpPr>
            <a:xfrm>
              <a:off x="900000" y="2348000"/>
              <a:ext cx="2376000" cy="2376000"/>
              <a:chOff x="900000" y="2348000"/>
              <a:chExt cx="2376000" cy="2376000"/>
            </a:xfrm>
          </p:grpSpPr>
          <p:sp>
            <p:nvSpPr>
              <p:cNvPr id="222" name="arc222"/>
              <p:cNvSpPr/>
              <p:nvPr/>
            </p:nvSpPr>
            <p:spPr>
              <a:xfrm>
                <a:off x="900000" y="2348000"/>
                <a:ext cx="2376000" cy="2376000"/>
              </a:xfrm>
              <a:prstGeom prst="blockArc">
                <a:avLst>
                  <a:gd name="adj1" fmla="val 16200000"/>
                  <a:gd name="adj2" fmla="val 16199000"/>
                  <a:gd name="adj3" fmla="val 9000"/>
                </a:avLst>
              </a:prstGeom>
              <a:solidFill>
                <a:srgbClr val="223052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223" name="arc223"/>
              <p:cNvSpPr/>
              <p:nvPr/>
            </p:nvSpPr>
            <p:spPr>
              <a:xfrm>
                <a:off x="900000" y="2348000"/>
                <a:ext cx="2376000" cy="2376000"/>
              </a:xfrm>
              <a:prstGeom prst="blockArc">
                <a:avLst>
                  <a:gd name="adj1" fmla="val 16200000"/>
                  <a:gd name="adj2" fmla="val 11448000"/>
                  <a:gd name="adj3" fmla="val 9000"/>
                </a:avLst>
              </a:prstGeom>
              <a:solidFill>
                <a:srgbClr val="3D7BFF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224" name="tb224"/>
              <p:cNvSpPr txBox="1"/>
              <p:nvPr/>
            </p:nvSpPr>
            <p:spPr>
              <a:xfrm>
                <a:off x="900000" y="2965760"/>
                <a:ext cx="2376000" cy="855360"/>
              </a:xfrm>
              <a:prstGeom prst="rect">
                <a:avLst/>
              </a:prstGeom>
              <a:noFill/>
            </p:spPr>
            <p:txBody>
              <a:bodyPr wrap="square" anchor="ctr">
                <a:normAutofit/>
              </a:bodyPr>
              <a:lstStyle/>
              <a:p>
                <a:pPr algn="ctr"/>
                <a:r>
                  <a:rPr lang="en-US" sz="4800" b="1">
                    <a:solidFill>
                      <a:srgbClr val="F5F7FA"/>
                    </a:solidFill>
                    <a:latin typeface="Segoe UI"/>
                  </a:rPr>
                  <a:t>78</a:t>
                </a:r>
              </a:p>
            </p:txBody>
          </p:sp>
          <p:sp>
            <p:nvSpPr>
              <p:cNvPr id="225" name="tb225"/>
              <p:cNvSpPr txBox="1"/>
              <p:nvPr/>
            </p:nvSpPr>
            <p:spPr>
              <a:xfrm>
                <a:off x="900000" y="3773600"/>
                <a:ext cx="2376000" cy="475200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300">
                    <a:solidFill>
                      <a:srgbClr val="8FA0B8"/>
                    </a:solidFill>
                    <a:latin typeface="Segoe UI"/>
                  </a:rPr>
                  <a:t>of 100 · Advancing</a:t>
                </a:r>
              </a:p>
            </p:txBody>
          </p:sp>
        </p:grpSp>
        <p:grpSp>
          <p:nvGrpSpPr>
            <p:cNvPr id="268" name="inst-scale-268" descr="aristo-instrument kind=scale cx=7516000 cy=2904000 canvas=0.2610"/>
            <p:cNvGrpSpPr/>
            <p:nvPr/>
          </p:nvGrpSpPr>
          <p:grpSpPr>
            <a:xfrm>
              <a:off x="3776000" y="2282000"/>
              <a:ext cx="7516000" cy="2904000"/>
              <a:chOff x="3776000" y="2282000"/>
              <a:chExt cx="7516000" cy="2904000"/>
            </a:xfrm>
          </p:grpSpPr>
          <p:sp>
            <p:nvSpPr>
              <p:cNvPr id="227" name="rail227"/>
              <p:cNvSpPr/>
              <p:nvPr/>
            </p:nvSpPr>
            <p:spPr>
              <a:xfrm>
                <a:off x="3776000" y="3353275"/>
                <a:ext cx="7516000" cy="471350"/>
              </a:xfrm>
              <a:prstGeom prst="roundRect">
                <a:avLst>
                  <a:gd name="adj" fmla="val 24000"/>
                </a:avLst>
              </a:prstGeom>
              <a:solidFill>
                <a:srgbClr val="223052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228" name="band228"/>
              <p:cNvSpPr/>
              <p:nvPr/>
            </p:nvSpPr>
            <p:spPr>
              <a:xfrm>
                <a:off x="3776000" y="3353275"/>
                <a:ext cx="2217220" cy="471350"/>
              </a:xfrm>
              <a:prstGeom prst="rect">
                <a:avLst/>
              </a:prstGeom>
              <a:solidFill>
                <a:srgbClr val="D95757">
                  <a:alpha val="26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229" name="tb229"/>
              <p:cNvSpPr txBox="1"/>
              <p:nvPr/>
            </p:nvSpPr>
            <p:spPr>
              <a:xfrm>
                <a:off x="396582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spc="110" cap="all">
                    <a:solidFill>
                      <a:srgbClr val="8FA0B8"/>
                    </a:solidFill>
                    <a:latin typeface="Segoe UI"/>
                  </a:rPr>
                  <a:t>Emerging</a:t>
                </a:r>
              </a:p>
            </p:txBody>
          </p:sp>
          <p:sp>
            <p:nvSpPr>
              <p:cNvPr id="230" name="band230"/>
              <p:cNvSpPr/>
              <p:nvPr/>
            </p:nvSpPr>
            <p:spPr>
              <a:xfrm>
                <a:off x="5993220" y="3353275"/>
                <a:ext cx="1879000" cy="471350"/>
              </a:xfrm>
              <a:prstGeom prst="rect">
                <a:avLst/>
              </a:prstGeom>
              <a:solidFill>
                <a:srgbClr val="D9A62E">
                  <a:alpha val="26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231" name="tb231"/>
              <p:cNvSpPr txBox="1"/>
              <p:nvPr/>
            </p:nvSpPr>
            <p:spPr>
              <a:xfrm>
                <a:off x="603272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spc="110" cap="all">
                    <a:solidFill>
                      <a:srgbClr val="8FA0B8"/>
                    </a:solidFill>
                    <a:latin typeface="Segoe UI"/>
                  </a:rPr>
                  <a:t>Developing</a:t>
                </a:r>
              </a:p>
            </p:txBody>
          </p:sp>
          <p:sp>
            <p:nvSpPr>
              <p:cNvPr id="232" name="bandLive232"/>
              <p:cNvSpPr/>
              <p:nvPr/>
            </p:nvSpPr>
            <p:spPr>
              <a:xfrm>
                <a:off x="7872220" y="3353275"/>
                <a:ext cx="2254800" cy="471350"/>
              </a:xfrm>
              <a:prstGeom prst="rect">
                <a:avLst/>
              </a:prstGeom>
              <a:solidFill>
                <a:srgbClr val="3D7BFF">
                  <a:alpha val="95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233" name="tb233"/>
              <p:cNvSpPr txBox="1"/>
              <p:nvPr/>
            </p:nvSpPr>
            <p:spPr>
              <a:xfrm>
                <a:off x="809962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b="1" spc="110" cap="all">
                    <a:solidFill>
                      <a:srgbClr val="F5F7FA"/>
                    </a:solidFill>
                    <a:latin typeface="Segoe UI"/>
                  </a:rPr>
                  <a:t>Advancing</a:t>
                </a:r>
              </a:p>
            </p:txBody>
          </p:sp>
          <p:sp>
            <p:nvSpPr>
              <p:cNvPr id="234" name="band234"/>
              <p:cNvSpPr/>
              <p:nvPr/>
            </p:nvSpPr>
            <p:spPr>
              <a:xfrm>
                <a:off x="10127020" y="3353275"/>
                <a:ext cx="1164980" cy="471350"/>
              </a:xfrm>
              <a:prstGeom prst="rect">
                <a:avLst/>
              </a:prstGeom>
              <a:solidFill>
                <a:srgbClr val="3FB68B">
                  <a:alpha val="26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235" name="tb235"/>
              <p:cNvSpPr txBox="1"/>
              <p:nvPr/>
            </p:nvSpPr>
            <p:spPr>
              <a:xfrm>
                <a:off x="982830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spc="110" cap="all">
                    <a:solidFill>
                      <a:srgbClr val="8FA0B8"/>
                    </a:solidFill>
                    <a:latin typeface="Segoe UI"/>
                  </a:rPr>
                  <a:t>Frontier</a:t>
                </a:r>
              </a:p>
            </p:txBody>
          </p:sp>
          <p:sp>
            <p:nvSpPr>
              <p:cNvPr id="236" name="tick236"/>
              <p:cNvSpPr/>
              <p:nvPr/>
            </p:nvSpPr>
            <p:spPr>
              <a:xfrm>
                <a:off x="37760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37" name="tick237"/>
              <p:cNvSpPr/>
              <p:nvPr/>
            </p:nvSpPr>
            <p:spPr>
              <a:xfrm>
                <a:off x="41518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38" name="tick238"/>
              <p:cNvSpPr/>
              <p:nvPr/>
            </p:nvSpPr>
            <p:spPr>
              <a:xfrm>
                <a:off x="45276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39" name="tick239"/>
              <p:cNvSpPr/>
              <p:nvPr/>
            </p:nvSpPr>
            <p:spPr>
              <a:xfrm>
                <a:off x="49034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40" name="tick240"/>
              <p:cNvSpPr/>
              <p:nvPr/>
            </p:nvSpPr>
            <p:spPr>
              <a:xfrm>
                <a:off x="52792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41" name="tick241"/>
              <p:cNvSpPr/>
              <p:nvPr/>
            </p:nvSpPr>
            <p:spPr>
              <a:xfrm>
                <a:off x="56550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42" name="tick242"/>
              <p:cNvSpPr/>
              <p:nvPr/>
            </p:nvSpPr>
            <p:spPr>
              <a:xfrm>
                <a:off x="60308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43" name="tick243"/>
              <p:cNvSpPr/>
              <p:nvPr/>
            </p:nvSpPr>
            <p:spPr>
              <a:xfrm>
                <a:off x="64066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44" name="tick244"/>
              <p:cNvSpPr/>
              <p:nvPr/>
            </p:nvSpPr>
            <p:spPr>
              <a:xfrm>
                <a:off x="67824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45" name="tick245"/>
              <p:cNvSpPr/>
              <p:nvPr/>
            </p:nvSpPr>
            <p:spPr>
              <a:xfrm>
                <a:off x="71582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46" name="tick246"/>
              <p:cNvSpPr/>
              <p:nvPr/>
            </p:nvSpPr>
            <p:spPr>
              <a:xfrm>
                <a:off x="75340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47" name="tick247"/>
              <p:cNvSpPr/>
              <p:nvPr/>
            </p:nvSpPr>
            <p:spPr>
              <a:xfrm>
                <a:off x="79098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48" name="tick248"/>
              <p:cNvSpPr/>
              <p:nvPr/>
            </p:nvSpPr>
            <p:spPr>
              <a:xfrm>
                <a:off x="82856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49" name="tick249"/>
              <p:cNvSpPr/>
              <p:nvPr/>
            </p:nvSpPr>
            <p:spPr>
              <a:xfrm>
                <a:off x="86614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50" name="tick250"/>
              <p:cNvSpPr/>
              <p:nvPr/>
            </p:nvSpPr>
            <p:spPr>
              <a:xfrm>
                <a:off x="90372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51" name="tick251"/>
              <p:cNvSpPr/>
              <p:nvPr/>
            </p:nvSpPr>
            <p:spPr>
              <a:xfrm>
                <a:off x="94130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52" name="tick252"/>
              <p:cNvSpPr/>
              <p:nvPr/>
            </p:nvSpPr>
            <p:spPr>
              <a:xfrm>
                <a:off x="97888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53" name="tick253"/>
              <p:cNvSpPr/>
              <p:nvPr/>
            </p:nvSpPr>
            <p:spPr>
              <a:xfrm>
                <a:off x="101646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54" name="tick254"/>
              <p:cNvSpPr/>
              <p:nvPr/>
            </p:nvSpPr>
            <p:spPr>
              <a:xfrm>
                <a:off x="105404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55" name="tick255"/>
              <p:cNvSpPr/>
              <p:nvPr/>
            </p:nvSpPr>
            <p:spPr>
              <a:xfrm>
                <a:off x="109162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56" name="tick256"/>
              <p:cNvSpPr/>
              <p:nvPr/>
            </p:nvSpPr>
            <p:spPr>
              <a:xfrm>
                <a:off x="112920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57" name="tb257"/>
              <p:cNvSpPr txBox="1"/>
              <p:nvPr/>
            </p:nvSpPr>
            <p:spPr>
              <a:xfrm>
                <a:off x="3776000" y="3964625"/>
                <a:ext cx="168232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l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0</a:t>
                </a:r>
              </a:p>
            </p:txBody>
          </p:sp>
          <p:sp>
            <p:nvSpPr>
              <p:cNvPr id="258" name="tb258"/>
              <p:cNvSpPr txBox="1"/>
              <p:nvPr/>
            </p:nvSpPr>
            <p:spPr>
              <a:xfrm>
                <a:off x="5907568" y="3964625"/>
                <a:ext cx="246464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ct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30</a:t>
                </a:r>
              </a:p>
            </p:txBody>
          </p:sp>
          <p:sp>
            <p:nvSpPr>
              <p:cNvPr id="259" name="tb259"/>
              <p:cNvSpPr txBox="1"/>
              <p:nvPr/>
            </p:nvSpPr>
            <p:spPr>
              <a:xfrm>
                <a:off x="7786568" y="3964625"/>
                <a:ext cx="246464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ct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55</a:t>
                </a:r>
              </a:p>
            </p:txBody>
          </p:sp>
          <p:sp>
            <p:nvSpPr>
              <p:cNvPr id="260" name="tb260"/>
              <p:cNvSpPr txBox="1"/>
              <p:nvPr/>
            </p:nvSpPr>
            <p:spPr>
              <a:xfrm>
                <a:off x="10041368" y="3964625"/>
                <a:ext cx="246464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ct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85</a:t>
                </a:r>
              </a:p>
            </p:txBody>
          </p:sp>
          <p:sp>
            <p:nvSpPr>
              <p:cNvPr id="261" name="tb261"/>
              <p:cNvSpPr txBox="1"/>
              <p:nvPr/>
            </p:nvSpPr>
            <p:spPr>
              <a:xfrm>
                <a:off x="10967304" y="3964625"/>
                <a:ext cx="324696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100</a:t>
                </a:r>
              </a:p>
            </p:txBody>
          </p:sp>
          <p:sp>
            <p:nvSpPr>
              <p:cNvPr id="262" name="markerPill262"/>
              <p:cNvSpPr/>
              <p:nvPr/>
            </p:nvSpPr>
            <p:spPr>
              <a:xfrm>
                <a:off x="9326240" y="2282000"/>
                <a:ext cx="624480" cy="557050"/>
              </a:xfrm>
              <a:prstGeom prst="roundRect">
                <a:avLst>
                  <a:gd name="adj" fmla="val 30000"/>
                </a:avLst>
              </a:prstGeom>
              <a:solidFill>
                <a:srgbClr val="F5F7FA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263" name="tb263"/>
              <p:cNvSpPr txBox="1"/>
              <p:nvPr/>
            </p:nvSpPr>
            <p:spPr>
              <a:xfrm>
                <a:off x="9326240" y="2359987"/>
                <a:ext cx="624480" cy="557050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2000" b="1">
                    <a:solidFill>
                      <a:srgbClr val="0D1626"/>
                    </a:solidFill>
                    <a:latin typeface="Segoe UI"/>
                  </a:rPr>
                  <a:t>78</a:t>
                </a:r>
              </a:p>
            </p:txBody>
          </p:sp>
          <p:sp>
            <p:nvSpPr>
              <p:cNvPr id="264" name="markerPoint264"/>
              <p:cNvSpPr/>
              <p:nvPr/>
            </p:nvSpPr>
            <p:spPr>
              <a:xfrm rot="10800000">
                <a:off x="9528480" y="3163275"/>
                <a:ext cx="220000" cy="190000"/>
              </a:xfrm>
              <a:prstGeom prst="triangle">
                <a:avLst/>
              </a:prstGeom>
              <a:solidFill>
                <a:srgbClr val="F5F7FA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265" name="markerBlade265"/>
              <p:cNvSpPr/>
              <p:nvPr/>
            </p:nvSpPr>
            <p:spPr>
              <a:xfrm>
                <a:off x="9612480" y="3313275"/>
                <a:ext cx="52000" cy="551350"/>
              </a:xfrm>
              <a:prstGeom prst="rect">
                <a:avLst/>
              </a:prstGeom>
              <a:solidFill>
                <a:srgbClr val="F5F7FA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266" name="tb266"/>
              <p:cNvSpPr txBox="1"/>
              <p:nvPr/>
            </p:nvSpPr>
            <p:spPr>
              <a:xfrm>
                <a:off x="3776000" y="5011375"/>
                <a:ext cx="7516000" cy="174625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The Frontier Scale · Emerging 0–29 · Developing 30–54 · Advancing 55–84 · Frontier 85–100</a:t>
                </a:r>
              </a:p>
            </p:txBody>
          </p:sp>
          <p:sp>
            <p:nvSpPr>
              <p:cNvPr id="267" name="tb267"/>
              <p:cNvSpPr txBox="1"/>
              <p:nvPr/>
            </p:nvSpPr>
            <p:spPr>
              <a:xfrm>
                <a:off x="3776000" y="4524499"/>
                <a:ext cx="7516000" cy="396876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/>
                <a:r>
                  <a:rPr lang="en-US" sz="1250">
                    <a:solidFill>
                      <a:srgbClr val="8FA0B8"/>
                    </a:solidFill>
                    <a:latin typeface="Segoe UI"/>
                  </a:rPr>
                  <a:t>Share the glass example first — no sign-in — then one read-only consent, about 30 minutes, and their own numbers replace the demo.</a:t>
                </a:r>
              </a:p>
            </p:txBody>
          </p:sp>
        </p:grpSp>
      </p:grpSp>
      <p:sp>
        <p:nvSpPr>
          <p:cNvPr id="273" name="tb273"/>
          <p:cNvSpPr txBox="1"/>
          <p:nvPr/>
        </p:nvSpPr>
        <p:spPr>
          <a:xfrm>
            <a:off x="900000" y="5538800"/>
            <a:ext cx="10392000" cy="7112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3FB68B"/>
                </a:solidFill>
                <a:latin typeface="Segoe UI"/>
              </a:rPr>
              <a:t>Send the example link today. The first counted score lands before your next call.</a:t>
            </a:r>
          </a:p>
          <a:p>
            <a:pPr>
              <a:spcBef>
                <a:spcPts val="600"/>
              </a:spcBef>
            </a:pPr>
            <a:r>
              <a:rPr lang="en-US" sz="1200">
                <a:solidFill>
                  <a:srgbClr val="8FA0B8"/>
                </a:solidFill>
                <a:latin typeface="Segoe UI"/>
              </a:rPr>
              <a:t>Run it monthly: one living report — Cover · Pulse · Moves · Teams · Money · Forge · Proof — so the objectives table becomes a self-updating account plan.</a:t>
            </a:r>
          </a:p>
        </p:txBody>
      </p:sp>
      <p:sp>
        <p:nvSpPr>
          <p:cNvPr id="274" name="tb274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risto">
  <a:themeElements>
    <a:clrScheme name="Aristo">
      <a:dk1>
        <a:srgbClr val="0D1626"/>
      </a:dk1>
      <a:lt1>
        <a:srgbClr val="F5F7FA"/>
      </a:lt1>
      <a:dk2>
        <a:srgbClr val="0B1020"/>
      </a:dk2>
      <a:lt2>
        <a:srgbClr val="8FA0B8"/>
      </a:lt2>
      <a:accent1>
        <a:srgbClr val="3D7BFF"/>
      </a:accent1>
      <a:accent2>
        <a:srgbClr val="3FB68B"/>
      </a:accent2>
      <a:accent3>
        <a:srgbClr val="8FA0B8"/>
      </a:accent3>
      <a:accent4>
        <a:srgbClr val="3D7BFF"/>
      </a:accent4>
      <a:accent5>
        <a:srgbClr val="3FB68B"/>
      </a:accent5>
      <a:accent6>
        <a:srgbClr val="8FA0B8"/>
      </a:accent6>
      <a:hlink>
        <a:srgbClr val="3D7BFF"/>
      </a:hlink>
      <a:folHlink>
        <a:srgbClr val="8FA0B8"/>
      </a:folHlink>
    </a:clrScheme>
    <a:fontScheme name="Aristo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Aristo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