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
<Relationship Id="rId1" Type="http://schemas.openxmlformats.org/officeDocument/2006/relationships/slideMaster" Target="slideMasters/slideMaster1.xml"/>
<Relationship Id="rId2" Type="http://schemas.openxmlformats.org/officeDocument/2006/relationships/slide" Target="slides/slide1.xml"/>
<Relationship Id="rId3" Type="http://schemas.openxmlformats.org/officeDocument/2006/relationships/slide" Target="slides/slide2.xml"/>
<Relationship Id="rId4" Type="http://schemas.openxmlformats.org/officeDocument/2006/relationships/slide" Target="slides/slide3.xml"/>
<Relationship Id="rId5" Type="http://schemas.openxmlformats.org/officeDocument/2006/relationships/slide" Target="slides/slide4.xml"/>
<Relationship Id="rId6" Type="http://schemas.openxmlformats.org/officeDocument/2006/relationships/slide" Target="slides/slide5.xml"/>
<Relationship Id="rId7" Type="http://schemas.openxmlformats.org/officeDocument/2006/relationships/slide" Target="slides/slide6.xml"/>
</Relationships>
</file>

<file path=ppt/slideLayouts/_rels/slideLayout1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5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6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b2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THE FRONTIER FIRM REPORT · PREPARED EXCLUSIVELY FOR CONTOSO</a:t>
            </a:r>
          </a:p>
        </p:txBody>
      </p:sp>
      <p:sp>
        <p:nvSpPr>
          <p:cNvPr id="3" name="r3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tb4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3400">
                <a:solidFill>
                  <a:srgbClr val="F5F7FA"/>
                </a:solidFill>
                <a:latin typeface="Segoe UI"/>
              </a:rPr>
              <a:t>Contoso is </a:t>
            </a:r>
            <a:r>
              <a:rPr lang="en-US" sz="3400" b="1">
                <a:solidFill>
                  <a:srgbClr val="3D7BFF"/>
                </a:solidFill>
                <a:latin typeface="Segoe UI"/>
              </a:rPr>
              <a:t>Advancing</a:t>
            </a:r>
            <a:r>
              <a:rPr lang="en-US" sz="3400">
                <a:solidFill>
                  <a:srgbClr val="F5F7FA"/>
                </a:solidFill>
                <a:latin typeface="Segoe UI"/>
              </a:rPr>
              <a:t> — the whole AI estate, and the moves already prepared</a:t>
            </a:r>
          </a:p>
        </p:txBody>
      </p:sp>
      <p:grpSp>
        <p:nvGrpSpPr>
          <p:cNvPr id="52" name="inst-standing-52" descr="aristo-instrument kind=standing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grpSp>
          <p:nvGrpSpPr>
            <p:cNvPr id="9" name="inst-dial-9" descr="aristo-instrument kind=dial cx=2376000 cy=2376000 canvas=0.0675"/>
            <p:cNvGrpSpPr/>
            <p:nvPr/>
          </p:nvGrpSpPr>
          <p:grpSpPr>
            <a:xfrm>
              <a:off x="900000" y="2348000"/>
              <a:ext cx="2376000" cy="2376000"/>
              <a:chOff x="900000" y="2348000"/>
              <a:chExt cx="2376000" cy="2376000"/>
            </a:xfrm>
          </p:grpSpPr>
          <p:sp>
            <p:nvSpPr>
              <p:cNvPr id="5" name="arc5"/>
              <p:cNvSpPr/>
              <p:nvPr/>
            </p:nvSpPr>
            <p:spPr>
              <a:xfrm>
                <a:off x="900000" y="2348000"/>
                <a:ext cx="2376000" cy="2376000"/>
              </a:xfrm>
              <a:prstGeom prst="blockArc">
                <a:avLst>
                  <a:gd name="adj1" fmla="val 16200000"/>
                  <a:gd name="adj2" fmla="val 16199000"/>
                  <a:gd name="adj3" fmla="val 9000"/>
                </a:avLst>
              </a:prstGeom>
              <a:solidFill>
                <a:srgbClr val="223052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6" name="arc6"/>
              <p:cNvSpPr/>
              <p:nvPr/>
            </p:nvSpPr>
            <p:spPr>
              <a:xfrm>
                <a:off x="900000" y="2348000"/>
                <a:ext cx="2376000" cy="2376000"/>
              </a:xfrm>
              <a:prstGeom prst="blockArc">
                <a:avLst>
                  <a:gd name="adj1" fmla="val 16200000"/>
                  <a:gd name="adj2" fmla="val 11448000"/>
                  <a:gd name="adj3" fmla="val 9000"/>
                </a:avLst>
              </a:prstGeom>
              <a:solidFill>
                <a:srgbClr val="3D7BFF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7" name="tb7"/>
              <p:cNvSpPr txBox="1"/>
              <p:nvPr/>
            </p:nvSpPr>
            <p:spPr>
              <a:xfrm>
                <a:off x="900000" y="2965760"/>
                <a:ext cx="2376000" cy="855360"/>
              </a:xfrm>
              <a:prstGeom prst="rect">
                <a:avLst/>
              </a:prstGeom>
              <a:noFill/>
            </p:spPr>
            <p:txBody>
              <a:bodyPr wrap="square" anchor="ctr">
                <a:normAutofit/>
              </a:bodyPr>
              <a:lstStyle/>
              <a:p>
                <a:pPr algn="ctr"/>
                <a:r>
                  <a:rPr lang="en-US" sz="4800" b="1">
                    <a:solidFill>
                      <a:srgbClr val="F5F7FA"/>
                    </a:solidFill>
                    <a:latin typeface="Segoe UI"/>
                  </a:rPr>
                  <a:t>78</a:t>
                </a:r>
              </a:p>
            </p:txBody>
          </p:sp>
          <p:sp>
            <p:nvSpPr>
              <p:cNvPr id="8" name="tb8"/>
              <p:cNvSpPr txBox="1"/>
              <p:nvPr/>
            </p:nvSpPr>
            <p:spPr>
              <a:xfrm>
                <a:off x="900000" y="3773600"/>
                <a:ext cx="2376000" cy="475200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300">
                    <a:solidFill>
                      <a:srgbClr val="8FA0B8"/>
                    </a:solidFill>
                    <a:latin typeface="Segoe UI"/>
                  </a:rPr>
                  <a:t>of 100 · Advancing</a:t>
                </a:r>
              </a:p>
            </p:txBody>
          </p:sp>
        </p:grpSp>
        <p:grpSp>
          <p:nvGrpSpPr>
            <p:cNvPr id="51" name="inst-scale-51" descr="aristo-instrument kind=scale cx=7516000 cy=2904000 canvas=0.2610"/>
            <p:cNvGrpSpPr/>
            <p:nvPr/>
          </p:nvGrpSpPr>
          <p:grpSpPr>
            <a:xfrm>
              <a:off x="3776000" y="2282000"/>
              <a:ext cx="7516000" cy="2904000"/>
              <a:chOff x="3776000" y="2282000"/>
              <a:chExt cx="7516000" cy="2904000"/>
            </a:xfrm>
          </p:grpSpPr>
          <p:sp>
            <p:nvSpPr>
              <p:cNvPr id="10" name="rail10"/>
              <p:cNvSpPr/>
              <p:nvPr/>
            </p:nvSpPr>
            <p:spPr>
              <a:xfrm>
                <a:off x="3776000" y="3353275"/>
                <a:ext cx="7516000" cy="471350"/>
              </a:xfrm>
              <a:prstGeom prst="roundRect">
                <a:avLst>
                  <a:gd name="adj" fmla="val 24000"/>
                </a:avLst>
              </a:prstGeom>
              <a:solidFill>
                <a:srgbClr val="223052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11" name="band11"/>
              <p:cNvSpPr/>
              <p:nvPr/>
            </p:nvSpPr>
            <p:spPr>
              <a:xfrm>
                <a:off x="3776000" y="3353275"/>
                <a:ext cx="2217220" cy="471350"/>
              </a:xfrm>
              <a:prstGeom prst="rect">
                <a:avLst/>
              </a:prstGeom>
              <a:solidFill>
                <a:srgbClr val="D95757">
                  <a:alpha val="26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12" name="tb12"/>
              <p:cNvSpPr txBox="1"/>
              <p:nvPr/>
            </p:nvSpPr>
            <p:spPr>
              <a:xfrm>
                <a:off x="396582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spc="110" cap="all">
                    <a:solidFill>
                      <a:srgbClr val="8FA0B8"/>
                    </a:solidFill>
                    <a:latin typeface="Segoe UI"/>
                  </a:rPr>
                  <a:t>Emerging</a:t>
                </a:r>
              </a:p>
            </p:txBody>
          </p:sp>
          <p:sp>
            <p:nvSpPr>
              <p:cNvPr id="13" name="band13"/>
              <p:cNvSpPr/>
              <p:nvPr/>
            </p:nvSpPr>
            <p:spPr>
              <a:xfrm>
                <a:off x="5993220" y="3353275"/>
                <a:ext cx="1879000" cy="471350"/>
              </a:xfrm>
              <a:prstGeom prst="rect">
                <a:avLst/>
              </a:prstGeom>
              <a:solidFill>
                <a:srgbClr val="D9A62E">
                  <a:alpha val="26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14" name="tb14"/>
              <p:cNvSpPr txBox="1"/>
              <p:nvPr/>
            </p:nvSpPr>
            <p:spPr>
              <a:xfrm>
                <a:off x="603272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spc="110" cap="all">
                    <a:solidFill>
                      <a:srgbClr val="8FA0B8"/>
                    </a:solidFill>
                    <a:latin typeface="Segoe UI"/>
                  </a:rPr>
                  <a:t>Developing</a:t>
                </a:r>
              </a:p>
            </p:txBody>
          </p:sp>
          <p:sp>
            <p:nvSpPr>
              <p:cNvPr id="15" name="bandLive15"/>
              <p:cNvSpPr/>
              <p:nvPr/>
            </p:nvSpPr>
            <p:spPr>
              <a:xfrm>
                <a:off x="7872220" y="3353275"/>
                <a:ext cx="2254800" cy="471350"/>
              </a:xfrm>
              <a:prstGeom prst="rect">
                <a:avLst/>
              </a:prstGeom>
              <a:solidFill>
                <a:srgbClr val="3D7BFF">
                  <a:alpha val="95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16" name="tb16"/>
              <p:cNvSpPr txBox="1"/>
              <p:nvPr/>
            </p:nvSpPr>
            <p:spPr>
              <a:xfrm>
                <a:off x="809962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b="1" spc="110" cap="all">
                    <a:solidFill>
                      <a:srgbClr val="F5F7FA"/>
                    </a:solidFill>
                    <a:latin typeface="Segoe UI"/>
                  </a:rPr>
                  <a:t>Advancing</a:t>
                </a:r>
              </a:p>
            </p:txBody>
          </p:sp>
          <p:sp>
            <p:nvSpPr>
              <p:cNvPr id="17" name="band17"/>
              <p:cNvSpPr/>
              <p:nvPr/>
            </p:nvSpPr>
            <p:spPr>
              <a:xfrm>
                <a:off x="10127020" y="3353275"/>
                <a:ext cx="1164980" cy="471350"/>
              </a:xfrm>
              <a:prstGeom prst="rect">
                <a:avLst/>
              </a:prstGeom>
              <a:solidFill>
                <a:srgbClr val="3FB68B">
                  <a:alpha val="26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18" name="tb18"/>
              <p:cNvSpPr txBox="1"/>
              <p:nvPr/>
            </p:nvSpPr>
            <p:spPr>
              <a:xfrm>
                <a:off x="982830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spc="110" cap="all">
                    <a:solidFill>
                      <a:srgbClr val="8FA0B8"/>
                    </a:solidFill>
                    <a:latin typeface="Segoe UI"/>
                  </a:rPr>
                  <a:t>Frontier</a:t>
                </a:r>
              </a:p>
            </p:txBody>
          </p:sp>
          <p:sp>
            <p:nvSpPr>
              <p:cNvPr id="19" name="tick19"/>
              <p:cNvSpPr/>
              <p:nvPr/>
            </p:nvSpPr>
            <p:spPr>
              <a:xfrm>
                <a:off x="37760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0" name="tick20"/>
              <p:cNvSpPr/>
              <p:nvPr/>
            </p:nvSpPr>
            <p:spPr>
              <a:xfrm>
                <a:off x="41518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1" name="tick21"/>
              <p:cNvSpPr/>
              <p:nvPr/>
            </p:nvSpPr>
            <p:spPr>
              <a:xfrm>
                <a:off x="45276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2" name="tick22"/>
              <p:cNvSpPr/>
              <p:nvPr/>
            </p:nvSpPr>
            <p:spPr>
              <a:xfrm>
                <a:off x="49034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3" name="tick23"/>
              <p:cNvSpPr/>
              <p:nvPr/>
            </p:nvSpPr>
            <p:spPr>
              <a:xfrm>
                <a:off x="52792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4" name="tick24"/>
              <p:cNvSpPr/>
              <p:nvPr/>
            </p:nvSpPr>
            <p:spPr>
              <a:xfrm>
                <a:off x="56550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5" name="tick25"/>
              <p:cNvSpPr/>
              <p:nvPr/>
            </p:nvSpPr>
            <p:spPr>
              <a:xfrm>
                <a:off x="60308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6" name="tick26"/>
              <p:cNvSpPr/>
              <p:nvPr/>
            </p:nvSpPr>
            <p:spPr>
              <a:xfrm>
                <a:off x="64066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7" name="tick27"/>
              <p:cNvSpPr/>
              <p:nvPr/>
            </p:nvSpPr>
            <p:spPr>
              <a:xfrm>
                <a:off x="67824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8" name="tick28"/>
              <p:cNvSpPr/>
              <p:nvPr/>
            </p:nvSpPr>
            <p:spPr>
              <a:xfrm>
                <a:off x="71582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29" name="tick29"/>
              <p:cNvSpPr/>
              <p:nvPr/>
            </p:nvSpPr>
            <p:spPr>
              <a:xfrm>
                <a:off x="75340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0" name="tick30"/>
              <p:cNvSpPr/>
              <p:nvPr/>
            </p:nvSpPr>
            <p:spPr>
              <a:xfrm>
                <a:off x="79098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1" name="tick31"/>
              <p:cNvSpPr/>
              <p:nvPr/>
            </p:nvSpPr>
            <p:spPr>
              <a:xfrm>
                <a:off x="82856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2" name="tick32"/>
              <p:cNvSpPr/>
              <p:nvPr/>
            </p:nvSpPr>
            <p:spPr>
              <a:xfrm>
                <a:off x="86614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3" name="tick33"/>
              <p:cNvSpPr/>
              <p:nvPr/>
            </p:nvSpPr>
            <p:spPr>
              <a:xfrm>
                <a:off x="90372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4" name="tick34"/>
              <p:cNvSpPr/>
              <p:nvPr/>
            </p:nvSpPr>
            <p:spPr>
              <a:xfrm>
                <a:off x="94130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5" name="tick35"/>
              <p:cNvSpPr/>
              <p:nvPr/>
            </p:nvSpPr>
            <p:spPr>
              <a:xfrm>
                <a:off x="97888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6" name="tick36"/>
              <p:cNvSpPr/>
              <p:nvPr/>
            </p:nvSpPr>
            <p:spPr>
              <a:xfrm>
                <a:off x="101646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7" name="tick37"/>
              <p:cNvSpPr/>
              <p:nvPr/>
            </p:nvSpPr>
            <p:spPr>
              <a:xfrm>
                <a:off x="105404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8" name="tick38"/>
              <p:cNvSpPr/>
              <p:nvPr/>
            </p:nvSpPr>
            <p:spPr>
              <a:xfrm>
                <a:off x="109162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9" name="tick39"/>
              <p:cNvSpPr/>
              <p:nvPr/>
            </p:nvSpPr>
            <p:spPr>
              <a:xfrm>
                <a:off x="112920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40" name="tb40"/>
              <p:cNvSpPr txBox="1"/>
              <p:nvPr/>
            </p:nvSpPr>
            <p:spPr>
              <a:xfrm>
                <a:off x="3776000" y="3964625"/>
                <a:ext cx="168232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l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0</a:t>
                </a:r>
              </a:p>
            </p:txBody>
          </p:sp>
          <p:sp>
            <p:nvSpPr>
              <p:cNvPr id="41" name="tb41"/>
              <p:cNvSpPr txBox="1"/>
              <p:nvPr/>
            </p:nvSpPr>
            <p:spPr>
              <a:xfrm>
                <a:off x="5907568" y="3964625"/>
                <a:ext cx="246464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ct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30</a:t>
                </a:r>
              </a:p>
            </p:txBody>
          </p:sp>
          <p:sp>
            <p:nvSpPr>
              <p:cNvPr id="42" name="tb42"/>
              <p:cNvSpPr txBox="1"/>
              <p:nvPr/>
            </p:nvSpPr>
            <p:spPr>
              <a:xfrm>
                <a:off x="7786568" y="3964625"/>
                <a:ext cx="246464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ct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55</a:t>
                </a:r>
              </a:p>
            </p:txBody>
          </p:sp>
          <p:sp>
            <p:nvSpPr>
              <p:cNvPr id="43" name="tb43"/>
              <p:cNvSpPr txBox="1"/>
              <p:nvPr/>
            </p:nvSpPr>
            <p:spPr>
              <a:xfrm>
                <a:off x="10041368" y="3964625"/>
                <a:ext cx="246464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ct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85</a:t>
                </a:r>
              </a:p>
            </p:txBody>
          </p:sp>
          <p:sp>
            <p:nvSpPr>
              <p:cNvPr id="44" name="tb44"/>
              <p:cNvSpPr txBox="1"/>
              <p:nvPr/>
            </p:nvSpPr>
            <p:spPr>
              <a:xfrm>
                <a:off x="10967304" y="3964625"/>
                <a:ext cx="324696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100</a:t>
                </a:r>
              </a:p>
            </p:txBody>
          </p:sp>
          <p:sp>
            <p:nvSpPr>
              <p:cNvPr id="45" name="markerPill45"/>
              <p:cNvSpPr/>
              <p:nvPr/>
            </p:nvSpPr>
            <p:spPr>
              <a:xfrm>
                <a:off x="9326240" y="2282000"/>
                <a:ext cx="624480" cy="557050"/>
              </a:xfrm>
              <a:prstGeom prst="roundRect">
                <a:avLst>
                  <a:gd name="adj" fmla="val 30000"/>
                </a:avLst>
              </a:prstGeom>
              <a:solidFill>
                <a:srgbClr val="F5F7FA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46" name="tb46"/>
              <p:cNvSpPr txBox="1"/>
              <p:nvPr/>
            </p:nvSpPr>
            <p:spPr>
              <a:xfrm>
                <a:off x="9326240" y="2359987"/>
                <a:ext cx="624480" cy="557050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2000" b="1">
                    <a:solidFill>
                      <a:srgbClr val="0D1626"/>
                    </a:solidFill>
                    <a:latin typeface="Segoe UI"/>
                  </a:rPr>
                  <a:t>78</a:t>
                </a:r>
              </a:p>
            </p:txBody>
          </p:sp>
          <p:sp>
            <p:nvSpPr>
              <p:cNvPr id="47" name="markerPoint47"/>
              <p:cNvSpPr/>
              <p:nvPr/>
            </p:nvSpPr>
            <p:spPr>
              <a:xfrm rot="10800000">
                <a:off x="9528480" y="3163275"/>
                <a:ext cx="220000" cy="190000"/>
              </a:xfrm>
              <a:prstGeom prst="triangle">
                <a:avLst/>
              </a:prstGeom>
              <a:solidFill>
                <a:srgbClr val="F5F7FA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48" name="markerBlade48"/>
              <p:cNvSpPr/>
              <p:nvPr/>
            </p:nvSpPr>
            <p:spPr>
              <a:xfrm>
                <a:off x="9612480" y="3313275"/>
                <a:ext cx="52000" cy="551350"/>
              </a:xfrm>
              <a:prstGeom prst="rect">
                <a:avLst/>
              </a:prstGeom>
              <a:solidFill>
                <a:srgbClr val="F5F7FA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49" name="tb49"/>
              <p:cNvSpPr txBox="1"/>
              <p:nvPr/>
            </p:nvSpPr>
            <p:spPr>
              <a:xfrm>
                <a:off x="3776000" y="5011375"/>
                <a:ext cx="7516000" cy="174625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The Frontier Scale · Emerging 0–29 · Developing 30–54 · Advancing 55–84 · Frontier 85–100</a:t>
                </a:r>
              </a:p>
            </p:txBody>
          </p:sp>
          <p:sp>
            <p:nvSpPr>
              <p:cNvPr id="50" name="tb50"/>
              <p:cNvSpPr txBox="1"/>
              <p:nvPr/>
            </p:nvSpPr>
            <p:spPr>
              <a:xfrm>
                <a:off x="3776000" y="4524499"/>
                <a:ext cx="7516000" cy="396876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/>
                <a:r>
                  <a:rPr lang="en-US" sz="1250">
                    <a:solidFill>
                      <a:srgbClr val="8FA0B8"/>
                    </a:solidFill>
                    <a:latin typeface="Segoe UI"/>
                  </a:rPr>
                  <a:t>Live view August 29, 2026 · Last counted Run #4 2026-07-30 · assessment overdue 3 days</a:t>
                </a:r>
              </a:p>
            </p:txBody>
          </p:sp>
        </p:grpSp>
      </p:grpSp>
      <p:sp>
        <p:nvSpPr>
          <p:cNvPr id="53" name="tb53"/>
          <p:cNvSpPr txBox="1"/>
          <p:nvPr/>
        </p:nvSpPr>
        <p:spPr>
          <a:xfrm>
            <a:off x="900000" y="5490000"/>
            <a:ext cx="10392000" cy="9652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F5F7FA"/>
                </a:solidFill>
                <a:latin typeface="Segoe UI"/>
              </a:rPr>
              <a:t>This deck regenerates from the live view and carries its completed assessment evidence — no one prepared it.</a:t>
            </a:r>
          </a:p>
          <a:p>
            <a:pPr>
              <a:spcBef>
                <a:spcPts val="600"/>
              </a:spcBef>
            </a:pPr>
            <a:r>
              <a:rPr lang="en-US" sz="1200">
                <a:solidFill>
                  <a:srgbClr val="8FA0B8"/>
                </a:solidFill>
                <a:latin typeface="Segoe UI"/>
              </a:rPr>
              <a:t>The whole AI estate: Copilot seats · agents &amp; credits · Azure AI — counted from the tenant’s own signals, never estimated.</a:t>
            </a:r>
          </a:p>
        </p:txBody>
      </p:sp>
      <p:sp>
        <p:nvSpPr>
          <p:cNvPr id="54" name="tb54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7" name="tb97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§1 · THE BRIEF</a:t>
            </a:r>
          </a:p>
        </p:txBody>
      </p:sp>
      <p:sp>
        <p:nvSpPr>
          <p:cNvPr id="98" name="r98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99" name="tb99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Score 78, activation 68%, and $38,400 a month sitting idle.</a:t>
            </a:r>
          </a:p>
        </p:txBody>
      </p:sp>
      <p:grpSp>
        <p:nvGrpSpPr>
          <p:cNvPr id="96" name="inst-scale-96" descr="aristo-instrument kind=scale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55" name="rail55"/>
            <p:cNvSpPr/>
            <p:nvPr/>
          </p:nvSpPr>
          <p:spPr>
            <a:xfrm>
              <a:off x="900000" y="3476883"/>
              <a:ext cx="10392000" cy="602126"/>
            </a:xfrm>
            <a:prstGeom prst="roundRect">
              <a:avLst>
                <a:gd name="adj" fmla="val 2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56" name="band56"/>
            <p:cNvSpPr/>
            <p:nvPr/>
          </p:nvSpPr>
          <p:spPr>
            <a:xfrm>
              <a:off x="900000" y="3476883"/>
              <a:ext cx="3065640" cy="602126"/>
            </a:xfrm>
            <a:prstGeom prst="rect">
              <a:avLst/>
            </a:prstGeom>
            <a:solidFill>
              <a:srgbClr val="D95757">
                <a:alpha val="2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57" name="tb57"/>
            <p:cNvSpPr txBox="1"/>
            <p:nvPr/>
          </p:nvSpPr>
          <p:spPr>
            <a:xfrm>
              <a:off x="1506840" y="2951604"/>
              <a:ext cx="1800000" cy="465279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050" spc="110" cap="all">
                  <a:solidFill>
                    <a:srgbClr val="8FA0B8"/>
                  </a:solidFill>
                  <a:latin typeface="Segoe UI"/>
                </a:rPr>
                <a:t>Emerging</a:t>
              </a:r>
            </a:p>
          </p:txBody>
        </p:sp>
        <p:sp>
          <p:nvSpPr>
            <p:cNvPr id="58" name="band58"/>
            <p:cNvSpPr/>
            <p:nvPr/>
          </p:nvSpPr>
          <p:spPr>
            <a:xfrm>
              <a:off x="3965640" y="3476883"/>
              <a:ext cx="2598000" cy="602126"/>
            </a:xfrm>
            <a:prstGeom prst="rect">
              <a:avLst/>
            </a:prstGeom>
            <a:solidFill>
              <a:srgbClr val="D9A62E">
                <a:alpha val="2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59" name="tb59"/>
            <p:cNvSpPr txBox="1"/>
            <p:nvPr/>
          </p:nvSpPr>
          <p:spPr>
            <a:xfrm>
              <a:off x="4364640" y="2951604"/>
              <a:ext cx="1800000" cy="465279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050" spc="110" cap="all">
                  <a:solidFill>
                    <a:srgbClr val="8FA0B8"/>
                  </a:solidFill>
                  <a:latin typeface="Segoe UI"/>
                </a:rPr>
                <a:t>Developing</a:t>
              </a:r>
            </a:p>
          </p:txBody>
        </p:sp>
        <p:sp>
          <p:nvSpPr>
            <p:cNvPr id="60" name="bandLive60"/>
            <p:cNvSpPr/>
            <p:nvPr/>
          </p:nvSpPr>
          <p:spPr>
            <a:xfrm>
              <a:off x="6563640" y="3476883"/>
              <a:ext cx="3117600" cy="602126"/>
            </a:xfrm>
            <a:prstGeom prst="rect">
              <a:avLst/>
            </a:prstGeom>
            <a:solidFill>
              <a:srgbClr val="3D7BFF">
                <a:alpha val="95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61" name="tb61"/>
            <p:cNvSpPr txBox="1"/>
            <p:nvPr/>
          </p:nvSpPr>
          <p:spPr>
            <a:xfrm>
              <a:off x="7222440" y="2951604"/>
              <a:ext cx="1800000" cy="465279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050" b="1" spc="110" cap="all">
                  <a:solidFill>
                    <a:srgbClr val="F5F7FA"/>
                  </a:solidFill>
                  <a:latin typeface="Segoe UI"/>
                </a:rPr>
                <a:t>Advancing</a:t>
              </a:r>
            </a:p>
          </p:txBody>
        </p:sp>
        <p:sp>
          <p:nvSpPr>
            <p:cNvPr id="62" name="band62"/>
            <p:cNvSpPr/>
            <p:nvPr/>
          </p:nvSpPr>
          <p:spPr>
            <a:xfrm>
              <a:off x="9681240" y="3476883"/>
              <a:ext cx="1610760" cy="602126"/>
            </a:xfrm>
            <a:prstGeom prst="rect">
              <a:avLst/>
            </a:prstGeom>
            <a:solidFill>
              <a:srgbClr val="3FB68B">
                <a:alpha val="2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63" name="tb63"/>
            <p:cNvSpPr txBox="1"/>
            <p:nvPr/>
          </p:nvSpPr>
          <p:spPr>
            <a:xfrm>
              <a:off x="9612600" y="2951604"/>
              <a:ext cx="1800000" cy="465279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050" spc="110" cap="all">
                  <a:solidFill>
                    <a:srgbClr val="8FA0B8"/>
                  </a:solidFill>
                  <a:latin typeface="Segoe UI"/>
                </a:rPr>
                <a:t>Frontier</a:t>
              </a:r>
            </a:p>
          </p:txBody>
        </p:sp>
        <p:sp>
          <p:nvSpPr>
            <p:cNvPr id="64" name="tick64"/>
            <p:cNvSpPr/>
            <p:nvPr/>
          </p:nvSpPr>
          <p:spPr>
            <a:xfrm>
              <a:off x="900000" y="4109009"/>
              <a:ext cx="0" cy="9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65" name="tick65"/>
            <p:cNvSpPr/>
            <p:nvPr/>
          </p:nvSpPr>
          <p:spPr>
            <a:xfrm>
              <a:off x="1419600" y="4109009"/>
              <a:ext cx="0" cy="6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66" name="tick66"/>
            <p:cNvSpPr/>
            <p:nvPr/>
          </p:nvSpPr>
          <p:spPr>
            <a:xfrm>
              <a:off x="1939200" y="4109009"/>
              <a:ext cx="0" cy="9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67" name="tick67"/>
            <p:cNvSpPr/>
            <p:nvPr/>
          </p:nvSpPr>
          <p:spPr>
            <a:xfrm>
              <a:off x="2458800" y="4109009"/>
              <a:ext cx="0" cy="6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68" name="tick68"/>
            <p:cNvSpPr/>
            <p:nvPr/>
          </p:nvSpPr>
          <p:spPr>
            <a:xfrm>
              <a:off x="2978400" y="4109009"/>
              <a:ext cx="0" cy="9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69" name="tick69"/>
            <p:cNvSpPr/>
            <p:nvPr/>
          </p:nvSpPr>
          <p:spPr>
            <a:xfrm>
              <a:off x="3498000" y="4109009"/>
              <a:ext cx="0" cy="6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70" name="tick70"/>
            <p:cNvSpPr/>
            <p:nvPr/>
          </p:nvSpPr>
          <p:spPr>
            <a:xfrm>
              <a:off x="4017600" y="4109009"/>
              <a:ext cx="0" cy="9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71" name="tick71"/>
            <p:cNvSpPr/>
            <p:nvPr/>
          </p:nvSpPr>
          <p:spPr>
            <a:xfrm>
              <a:off x="4537200" y="4109009"/>
              <a:ext cx="0" cy="6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72" name="tick72"/>
            <p:cNvSpPr/>
            <p:nvPr/>
          </p:nvSpPr>
          <p:spPr>
            <a:xfrm>
              <a:off x="5056800" y="4109009"/>
              <a:ext cx="0" cy="9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73" name="tick73"/>
            <p:cNvSpPr/>
            <p:nvPr/>
          </p:nvSpPr>
          <p:spPr>
            <a:xfrm>
              <a:off x="5576400" y="4109009"/>
              <a:ext cx="0" cy="6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74" name="tick74"/>
            <p:cNvSpPr/>
            <p:nvPr/>
          </p:nvSpPr>
          <p:spPr>
            <a:xfrm>
              <a:off x="6096000" y="4109009"/>
              <a:ext cx="0" cy="9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75" name="tick75"/>
            <p:cNvSpPr/>
            <p:nvPr/>
          </p:nvSpPr>
          <p:spPr>
            <a:xfrm>
              <a:off x="6615600" y="4109009"/>
              <a:ext cx="0" cy="6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76" name="tick76"/>
            <p:cNvSpPr/>
            <p:nvPr/>
          </p:nvSpPr>
          <p:spPr>
            <a:xfrm>
              <a:off x="7135200" y="4109009"/>
              <a:ext cx="0" cy="9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77" name="tick77"/>
            <p:cNvSpPr/>
            <p:nvPr/>
          </p:nvSpPr>
          <p:spPr>
            <a:xfrm>
              <a:off x="7654800" y="4109009"/>
              <a:ext cx="0" cy="6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78" name="tick78"/>
            <p:cNvSpPr/>
            <p:nvPr/>
          </p:nvSpPr>
          <p:spPr>
            <a:xfrm>
              <a:off x="8174400" y="4109009"/>
              <a:ext cx="0" cy="9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79" name="tick79"/>
            <p:cNvSpPr/>
            <p:nvPr/>
          </p:nvSpPr>
          <p:spPr>
            <a:xfrm>
              <a:off x="8694000" y="4109009"/>
              <a:ext cx="0" cy="6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80" name="tick80"/>
            <p:cNvSpPr/>
            <p:nvPr/>
          </p:nvSpPr>
          <p:spPr>
            <a:xfrm>
              <a:off x="9213600" y="4109009"/>
              <a:ext cx="0" cy="9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81" name="tick81"/>
            <p:cNvSpPr/>
            <p:nvPr/>
          </p:nvSpPr>
          <p:spPr>
            <a:xfrm>
              <a:off x="9733200" y="4109009"/>
              <a:ext cx="0" cy="6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82" name="tick82"/>
            <p:cNvSpPr/>
            <p:nvPr/>
          </p:nvSpPr>
          <p:spPr>
            <a:xfrm>
              <a:off x="10252800" y="4109009"/>
              <a:ext cx="0" cy="9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83" name="tick83"/>
            <p:cNvSpPr/>
            <p:nvPr/>
          </p:nvSpPr>
          <p:spPr>
            <a:xfrm>
              <a:off x="10772400" y="4109009"/>
              <a:ext cx="0" cy="6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84" name="tick84"/>
            <p:cNvSpPr/>
            <p:nvPr/>
          </p:nvSpPr>
          <p:spPr>
            <a:xfrm>
              <a:off x="11292000" y="4109009"/>
              <a:ext cx="0" cy="9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85" name="tb85"/>
            <p:cNvSpPr txBox="1"/>
            <p:nvPr/>
          </p:nvSpPr>
          <p:spPr>
            <a:xfrm>
              <a:off x="900000" y="4219009"/>
              <a:ext cx="168232" cy="25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l"/>
              <a:r>
                <a:rPr lang="en-US" sz="1100">
                  <a:solidFill>
                    <a:srgbClr val="8FA0B8"/>
                  </a:solidFill>
                  <a:latin typeface="Segoe UI"/>
                </a:rPr>
                <a:t>0</a:t>
              </a:r>
            </a:p>
          </p:txBody>
        </p:sp>
        <p:sp>
          <p:nvSpPr>
            <p:cNvPr id="86" name="tb86"/>
            <p:cNvSpPr txBox="1"/>
            <p:nvPr/>
          </p:nvSpPr>
          <p:spPr>
            <a:xfrm>
              <a:off x="3894368" y="4219009"/>
              <a:ext cx="246464" cy="25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ctr"/>
              <a:r>
                <a:rPr lang="en-US" sz="1100">
                  <a:solidFill>
                    <a:srgbClr val="8FA0B8"/>
                  </a:solidFill>
                  <a:latin typeface="Segoe UI"/>
                </a:rPr>
                <a:t>30</a:t>
              </a:r>
            </a:p>
          </p:txBody>
        </p:sp>
        <p:sp>
          <p:nvSpPr>
            <p:cNvPr id="87" name="tb87"/>
            <p:cNvSpPr txBox="1"/>
            <p:nvPr/>
          </p:nvSpPr>
          <p:spPr>
            <a:xfrm>
              <a:off x="6492368" y="4219009"/>
              <a:ext cx="246464" cy="25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ctr"/>
              <a:r>
                <a:rPr lang="en-US" sz="1100">
                  <a:solidFill>
                    <a:srgbClr val="8FA0B8"/>
                  </a:solidFill>
                  <a:latin typeface="Segoe UI"/>
                </a:rPr>
                <a:t>55</a:t>
              </a:r>
            </a:p>
          </p:txBody>
        </p:sp>
        <p:sp>
          <p:nvSpPr>
            <p:cNvPr id="88" name="tb88"/>
            <p:cNvSpPr txBox="1"/>
            <p:nvPr/>
          </p:nvSpPr>
          <p:spPr>
            <a:xfrm>
              <a:off x="9609968" y="4219009"/>
              <a:ext cx="246464" cy="25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ctr"/>
              <a:r>
                <a:rPr lang="en-US" sz="1100">
                  <a:solidFill>
                    <a:srgbClr val="8FA0B8"/>
                  </a:solidFill>
                  <a:latin typeface="Segoe UI"/>
                </a:rPr>
                <a:t>85</a:t>
              </a:r>
            </a:p>
          </p:txBody>
        </p:sp>
        <p:sp>
          <p:nvSpPr>
            <p:cNvPr id="89" name="tb89"/>
            <p:cNvSpPr txBox="1"/>
            <p:nvPr/>
          </p:nvSpPr>
          <p:spPr>
            <a:xfrm>
              <a:off x="10967304" y="4219009"/>
              <a:ext cx="324696" cy="25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100">
                  <a:solidFill>
                    <a:srgbClr val="8FA0B8"/>
                  </a:solidFill>
                  <a:latin typeface="Segoe UI"/>
                </a:rPr>
                <a:t>100</a:t>
              </a:r>
            </a:p>
          </p:txBody>
        </p:sp>
        <p:sp>
          <p:nvSpPr>
            <p:cNvPr id="90" name="markerPill90"/>
            <p:cNvSpPr/>
            <p:nvPr/>
          </p:nvSpPr>
          <p:spPr>
            <a:xfrm>
              <a:off x="8693520" y="2150000"/>
              <a:ext cx="624480" cy="711604"/>
            </a:xfrm>
            <a:prstGeom prst="roundRect">
              <a:avLst>
                <a:gd name="adj" fmla="val 30000"/>
              </a:avLst>
            </a:prstGeom>
            <a:solidFill>
              <a:srgbClr val="F5F7FA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1" name="tb91"/>
            <p:cNvSpPr txBox="1"/>
            <p:nvPr/>
          </p:nvSpPr>
          <p:spPr>
            <a:xfrm>
              <a:off x="8693520" y="2249625"/>
              <a:ext cx="624480" cy="711604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2000" b="1">
                  <a:solidFill>
                    <a:srgbClr val="0D1626"/>
                  </a:solidFill>
                  <a:latin typeface="Segoe UI"/>
                </a:rPr>
                <a:t>78</a:t>
              </a:r>
            </a:p>
          </p:txBody>
        </p:sp>
        <p:sp>
          <p:nvSpPr>
            <p:cNvPr id="92" name="markerPoint92"/>
            <p:cNvSpPr/>
            <p:nvPr/>
          </p:nvSpPr>
          <p:spPr>
            <a:xfrm rot="10800000">
              <a:off x="8895760" y="3286883"/>
              <a:ext cx="220000" cy="190000"/>
            </a:xfrm>
            <a:prstGeom prst="triangle">
              <a:avLst/>
            </a:prstGeom>
            <a:solidFill>
              <a:srgbClr val="F5F7FA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3" name="markerBlade93"/>
            <p:cNvSpPr/>
            <p:nvPr/>
          </p:nvSpPr>
          <p:spPr>
            <a:xfrm>
              <a:off x="8979760" y="3436883"/>
              <a:ext cx="52000" cy="682126"/>
            </a:xfrm>
            <a:prstGeom prst="rect">
              <a:avLst/>
            </a:prstGeom>
            <a:solidFill>
              <a:srgbClr val="F5F7FA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4" name="tb94"/>
            <p:cNvSpPr txBox="1"/>
            <p:nvPr/>
          </p:nvSpPr>
          <p:spPr>
            <a:xfrm>
              <a:off x="900000" y="5275375"/>
              <a:ext cx="10392000" cy="174625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00">
                  <a:solidFill>
                    <a:srgbClr val="8FA0B8"/>
                  </a:solidFill>
                  <a:latin typeface="Segoe UI"/>
                </a:rPr>
                <a:t>The Frontier Scale · Emerging 0–29 · Developing 30–54 · Advancing 55–84 · Frontier 85–100</a:t>
              </a:r>
            </a:p>
          </p:txBody>
        </p:sp>
        <p:sp>
          <p:nvSpPr>
            <p:cNvPr id="95" name="tb95"/>
            <p:cNvSpPr txBox="1"/>
            <p:nvPr/>
          </p:nvSpPr>
          <p:spPr>
            <a:xfrm>
              <a:off x="900000" y="4986937"/>
              <a:ext cx="10392000" cy="198438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250">
                  <a:solidFill>
                    <a:srgbClr val="8FA0B8"/>
                  </a:solidFill>
                  <a:latin typeface="Segoe UI"/>
                </a:rPr>
                <a:t>+4 across completed Runs 3 → 4 · 2,760 of 4,040 seats genuinely active in the live view · 1,280 cold.</a:t>
              </a:r>
            </a:p>
          </p:txBody>
        </p:sp>
      </p:grpSp>
      <p:sp>
        <p:nvSpPr>
          <p:cNvPr id="100" name="tb100"/>
          <p:cNvSpPr txBox="1"/>
          <p:nvPr/>
        </p:nvSpPr>
        <p:spPr>
          <a:xfrm>
            <a:off x="900000" y="5996000"/>
            <a:ext cx="10392000" cy="254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F5F7FA"/>
                </a:solidFill>
                <a:latin typeface="Segoe UI"/>
              </a:rPr>
              <a:t>Aristo has prepared the moves. Approve once — the next run reports what moved.</a:t>
            </a:r>
          </a:p>
        </p:txBody>
      </p:sp>
      <p:sp>
        <p:nvSpPr>
          <p:cNvPr id="101" name="tb101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9" name="tb119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§2 · THE MONEY</a:t>
            </a:r>
          </a:p>
        </p:txBody>
      </p:sp>
      <p:sp>
        <p:nvSpPr>
          <p:cNvPr id="120" name="r120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21" name="tb121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Where every seat-dollar sits right now — at work, or waiting.</a:t>
            </a:r>
          </a:p>
        </p:txBody>
      </p:sp>
      <p:grpSp>
        <p:nvGrpSpPr>
          <p:cNvPr id="118" name="inst-balance-118" descr="aristo-instrument kind=balance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102" name="tb102"/>
            <p:cNvSpPr txBox="1"/>
            <p:nvPr/>
          </p:nvSpPr>
          <p:spPr>
            <a:xfrm>
              <a:off x="900000" y="2150000"/>
              <a:ext cx="10392000" cy="300000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Seat spend at work</a:t>
              </a:r>
            </a:p>
          </p:txBody>
        </p:sp>
        <p:sp>
          <p:nvSpPr>
            <p:cNvPr id="103" name="track103"/>
            <p:cNvSpPr/>
            <p:nvPr/>
          </p:nvSpPr>
          <p:spPr>
            <a:xfrm>
              <a:off x="900000" y="2450000"/>
              <a:ext cx="10392000" cy="612688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04" name="fill104"/>
            <p:cNvSpPr/>
            <p:nvPr/>
          </p:nvSpPr>
          <p:spPr>
            <a:xfrm>
              <a:off x="900000" y="2450000"/>
              <a:ext cx="10392000" cy="612688"/>
            </a:xfrm>
            <a:prstGeom prst="roundRect">
              <a:avLst>
                <a:gd name="adj" fmla="val 14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05" name="lbl-work-out=0-fw=10392000-ew=746760-tb105"/>
            <p:cNvSpPr txBox="1"/>
            <p:nvPr/>
          </p:nvSpPr>
          <p:spPr>
            <a:xfrm>
              <a:off x="900000" y="2508314"/>
              <a:ext cx="1024200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$82,800</a:t>
              </a:r>
            </a:p>
          </p:txBody>
        </p:sp>
        <p:sp>
          <p:nvSpPr>
            <p:cNvPr id="106" name="tb106"/>
            <p:cNvSpPr txBox="1"/>
            <p:nvPr/>
          </p:nvSpPr>
          <p:spPr>
            <a:xfrm>
              <a:off x="900000" y="3375375"/>
              <a:ext cx="10392000" cy="300000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Seat spend sitting idle</a:t>
              </a:r>
            </a:p>
          </p:txBody>
        </p:sp>
        <p:sp>
          <p:nvSpPr>
            <p:cNvPr id="107" name="track107"/>
            <p:cNvSpPr/>
            <p:nvPr/>
          </p:nvSpPr>
          <p:spPr>
            <a:xfrm>
              <a:off x="900000" y="3675375"/>
              <a:ext cx="10392000" cy="612688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08" name="fill108"/>
            <p:cNvSpPr/>
            <p:nvPr/>
          </p:nvSpPr>
          <p:spPr>
            <a:xfrm>
              <a:off x="900000" y="3675375"/>
              <a:ext cx="4819478" cy="612688"/>
            </a:xfrm>
            <a:prstGeom prst="roundRect">
              <a:avLst>
                <a:gd name="adj" fmla="val 14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09" name="lbl-idle-out=0-fw=4819478-ew=1600200-tb109"/>
            <p:cNvSpPr txBox="1"/>
            <p:nvPr/>
          </p:nvSpPr>
          <p:spPr>
            <a:xfrm>
              <a:off x="900000" y="3733689"/>
              <a:ext cx="4669478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$38,400 a month</a:t>
              </a:r>
            </a:p>
          </p:txBody>
        </p:sp>
        <p:sp>
          <p:nvSpPr>
            <p:cNvPr id="110" name="axis110"/>
            <p:cNvSpPr/>
            <p:nvPr/>
          </p:nvSpPr>
          <p:spPr>
            <a:xfrm>
              <a:off x="900000" y="4790750"/>
              <a:ext cx="10392000" cy="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11" name="tick111"/>
            <p:cNvSpPr/>
            <p:nvPr/>
          </p:nvSpPr>
          <p:spPr>
            <a:xfrm>
              <a:off x="900000" y="4720750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12" name="tb112"/>
            <p:cNvSpPr txBox="1"/>
            <p:nvPr/>
          </p:nvSpPr>
          <p:spPr>
            <a:xfrm>
              <a:off x="900000" y="4840750"/>
              <a:ext cx="246464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l"/>
              <a:r>
                <a:rPr lang="en-US" sz="1100">
                  <a:solidFill>
                    <a:srgbClr val="8FA0B8"/>
                  </a:solidFill>
                  <a:latin typeface="Segoe UI"/>
                </a:rPr>
                <a:t>$0</a:t>
              </a:r>
            </a:p>
          </p:txBody>
        </p:sp>
        <p:sp>
          <p:nvSpPr>
            <p:cNvPr id="113" name="tick113"/>
            <p:cNvSpPr/>
            <p:nvPr/>
          </p:nvSpPr>
          <p:spPr>
            <a:xfrm>
              <a:off x="6096000" y="4720750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14" name="tb114"/>
            <p:cNvSpPr txBox="1"/>
            <p:nvPr/>
          </p:nvSpPr>
          <p:spPr>
            <a:xfrm>
              <a:off x="5777188" y="4840750"/>
              <a:ext cx="637624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ctr"/>
              <a:r>
                <a:rPr lang="en-US" sz="1100">
                  <a:solidFill>
                    <a:srgbClr val="8FA0B8"/>
                  </a:solidFill>
                  <a:latin typeface="Segoe UI"/>
                </a:rPr>
                <a:t>$41,400</a:t>
              </a:r>
            </a:p>
          </p:txBody>
        </p:sp>
        <p:sp>
          <p:nvSpPr>
            <p:cNvPr id="115" name="tick115"/>
            <p:cNvSpPr/>
            <p:nvPr/>
          </p:nvSpPr>
          <p:spPr>
            <a:xfrm>
              <a:off x="11292000" y="4720750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16" name="tb116"/>
            <p:cNvSpPr txBox="1"/>
            <p:nvPr/>
          </p:nvSpPr>
          <p:spPr>
            <a:xfrm>
              <a:off x="10654376" y="4840750"/>
              <a:ext cx="637624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100">
                  <a:solidFill>
                    <a:srgbClr val="8FA0B8"/>
                  </a:solidFill>
                  <a:latin typeface="Segoe UI"/>
                </a:rPr>
                <a:t>$82,800</a:t>
              </a:r>
            </a:p>
          </p:txBody>
        </p:sp>
        <p:sp>
          <p:nvSpPr>
            <p:cNvPr id="117" name="tb117"/>
            <p:cNvSpPr txBox="1"/>
            <p:nvPr/>
          </p:nvSpPr>
          <p:spPr>
            <a:xfrm>
              <a:off x="900000" y="5100750"/>
              <a:ext cx="10392000" cy="34925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00">
                  <a:solidFill>
                    <a:srgbClr val="8FA0B8"/>
                  </a:solidFill>
                  <a:latin typeface="Segoe UI"/>
                </a:rPr>
                <a:t>Dollars a month, one scale — 1,280 cold seats × $30. Recovery means rerouting to the people the readiness signal ranks next: nobody loses a licence because of this report.</a:t>
              </a:r>
            </a:p>
          </p:txBody>
        </p:sp>
      </p:grpSp>
      <p:sp>
        <p:nvSpPr>
          <p:cNvPr id="122" name="tb122"/>
          <p:cNvSpPr txBox="1"/>
          <p:nvPr/>
        </p:nvSpPr>
        <p:spPr>
          <a:xfrm>
            <a:off x="900000" y="5996000"/>
            <a:ext cx="10392000" cy="254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Approve the reroute and this bar shrinks into the one above it.</a:t>
            </a:r>
          </a:p>
        </p:txBody>
      </p:sp>
      <p:sp>
        <p:nvSpPr>
          <p:cNvPr id="123" name="tb123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68" name="tb168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§3 · THE LIVE VIEW’S MOVE</a:t>
            </a:r>
          </a:p>
        </p:txBody>
      </p:sp>
      <p:sp>
        <p:nvSpPr>
          <p:cNvPr id="169" name="r169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70" name="tb170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One decision is ready, and everything else can wait.</a:t>
            </a:r>
          </a:p>
        </p:txBody>
      </p:sp>
      <p:grpSp>
        <p:nvGrpSpPr>
          <p:cNvPr id="167" name="inst-gauge-167" descr="aristo-instrument kind=gauge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124" name="tb124"/>
            <p:cNvSpPr txBox="1"/>
            <p:nvPr/>
          </p:nvSpPr>
          <p:spPr>
            <a:xfrm>
              <a:off x="900000" y="2150000"/>
              <a:ext cx="10392000" cy="1378224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5000" b="1">
                  <a:solidFill>
                    <a:srgbClr val="F5F7FA"/>
                  </a:solidFill>
                  <a:latin typeface="Segoe UI"/>
                </a:rPr>
                <a:t>Activate 1280 cold Copilot seats</a:t>
              </a:r>
            </a:p>
            <a:p>
              <a:pPr>
                <a:spcBef>
                  <a:spcPts val="600"/>
                </a:spcBef>
              </a:pPr>
              <a:r>
                <a:rPr lang="en-US" sz="1400" b="1">
                  <a:solidFill>
                    <a:srgbClr val="3D7BFF"/>
                  </a:solidFill>
                  <a:latin typeface="Segoe UI"/>
                </a:rPr>
                <a:t>1,280 of 4,040 seats — 1,280 × $30 = $38,400 a month</a:t>
              </a:r>
            </a:p>
          </p:txBody>
        </p:sp>
        <p:sp>
          <p:nvSpPr>
            <p:cNvPr id="125" name="cell125"/>
            <p:cNvSpPr/>
            <p:nvPr/>
          </p:nvSpPr>
          <p:spPr>
            <a:xfrm>
              <a:off x="900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26" name="cell126"/>
            <p:cNvSpPr/>
            <p:nvPr/>
          </p:nvSpPr>
          <p:spPr>
            <a:xfrm>
              <a:off x="1161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27" name="cell127"/>
            <p:cNvSpPr/>
            <p:nvPr/>
          </p:nvSpPr>
          <p:spPr>
            <a:xfrm>
              <a:off x="1422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28" name="cell128"/>
            <p:cNvSpPr/>
            <p:nvPr/>
          </p:nvSpPr>
          <p:spPr>
            <a:xfrm>
              <a:off x="1683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29" name="cell129"/>
            <p:cNvSpPr/>
            <p:nvPr/>
          </p:nvSpPr>
          <p:spPr>
            <a:xfrm>
              <a:off x="1944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0" name="cell130"/>
            <p:cNvSpPr/>
            <p:nvPr/>
          </p:nvSpPr>
          <p:spPr>
            <a:xfrm>
              <a:off x="2206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1" name="cell131"/>
            <p:cNvSpPr/>
            <p:nvPr/>
          </p:nvSpPr>
          <p:spPr>
            <a:xfrm>
              <a:off x="2467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2" name="cell132"/>
            <p:cNvSpPr/>
            <p:nvPr/>
          </p:nvSpPr>
          <p:spPr>
            <a:xfrm>
              <a:off x="2728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3" name="cell133"/>
            <p:cNvSpPr/>
            <p:nvPr/>
          </p:nvSpPr>
          <p:spPr>
            <a:xfrm>
              <a:off x="2989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4" name="cell134"/>
            <p:cNvSpPr/>
            <p:nvPr/>
          </p:nvSpPr>
          <p:spPr>
            <a:xfrm>
              <a:off x="3250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5" name="cell135"/>
            <p:cNvSpPr/>
            <p:nvPr/>
          </p:nvSpPr>
          <p:spPr>
            <a:xfrm>
              <a:off x="3512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6" name="cell136"/>
            <p:cNvSpPr/>
            <p:nvPr/>
          </p:nvSpPr>
          <p:spPr>
            <a:xfrm>
              <a:off x="3773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7" name="cell137"/>
            <p:cNvSpPr/>
            <p:nvPr/>
          </p:nvSpPr>
          <p:spPr>
            <a:xfrm>
              <a:off x="4034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8" name="cell138"/>
            <p:cNvSpPr/>
            <p:nvPr/>
          </p:nvSpPr>
          <p:spPr>
            <a:xfrm>
              <a:off x="4295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9" name="cell139"/>
            <p:cNvSpPr/>
            <p:nvPr/>
          </p:nvSpPr>
          <p:spPr>
            <a:xfrm>
              <a:off x="4556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0" name="cell140"/>
            <p:cNvSpPr/>
            <p:nvPr/>
          </p:nvSpPr>
          <p:spPr>
            <a:xfrm>
              <a:off x="4818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1" name="cell141"/>
            <p:cNvSpPr/>
            <p:nvPr/>
          </p:nvSpPr>
          <p:spPr>
            <a:xfrm>
              <a:off x="5079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2" name="cell142"/>
            <p:cNvSpPr/>
            <p:nvPr/>
          </p:nvSpPr>
          <p:spPr>
            <a:xfrm>
              <a:off x="5340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3" name="cell143"/>
            <p:cNvSpPr/>
            <p:nvPr/>
          </p:nvSpPr>
          <p:spPr>
            <a:xfrm>
              <a:off x="5601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4" name="cell144"/>
            <p:cNvSpPr/>
            <p:nvPr/>
          </p:nvSpPr>
          <p:spPr>
            <a:xfrm>
              <a:off x="5862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5" name="cell145"/>
            <p:cNvSpPr/>
            <p:nvPr/>
          </p:nvSpPr>
          <p:spPr>
            <a:xfrm>
              <a:off x="6124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6" name="cell146"/>
            <p:cNvSpPr/>
            <p:nvPr/>
          </p:nvSpPr>
          <p:spPr>
            <a:xfrm>
              <a:off x="6385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7" name="cell147"/>
            <p:cNvSpPr/>
            <p:nvPr/>
          </p:nvSpPr>
          <p:spPr>
            <a:xfrm>
              <a:off x="6646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8" name="cell148"/>
            <p:cNvSpPr/>
            <p:nvPr/>
          </p:nvSpPr>
          <p:spPr>
            <a:xfrm>
              <a:off x="6907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9" name="cell149"/>
            <p:cNvSpPr/>
            <p:nvPr/>
          </p:nvSpPr>
          <p:spPr>
            <a:xfrm>
              <a:off x="7168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0" name="cell150"/>
            <p:cNvSpPr/>
            <p:nvPr/>
          </p:nvSpPr>
          <p:spPr>
            <a:xfrm>
              <a:off x="7430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1" name="cell151"/>
            <p:cNvSpPr/>
            <p:nvPr/>
          </p:nvSpPr>
          <p:spPr>
            <a:xfrm>
              <a:off x="7691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2" name="cell152"/>
            <p:cNvSpPr/>
            <p:nvPr/>
          </p:nvSpPr>
          <p:spPr>
            <a:xfrm>
              <a:off x="7952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3" name="cell153"/>
            <p:cNvSpPr/>
            <p:nvPr/>
          </p:nvSpPr>
          <p:spPr>
            <a:xfrm>
              <a:off x="8213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4" name="cell154"/>
            <p:cNvSpPr/>
            <p:nvPr/>
          </p:nvSpPr>
          <p:spPr>
            <a:xfrm>
              <a:off x="8474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5" name="cell155"/>
            <p:cNvSpPr/>
            <p:nvPr/>
          </p:nvSpPr>
          <p:spPr>
            <a:xfrm>
              <a:off x="8736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6" name="cell156"/>
            <p:cNvSpPr/>
            <p:nvPr/>
          </p:nvSpPr>
          <p:spPr>
            <a:xfrm>
              <a:off x="8997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7" name="cell157"/>
            <p:cNvSpPr/>
            <p:nvPr/>
          </p:nvSpPr>
          <p:spPr>
            <a:xfrm>
              <a:off x="9258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8" name="cell158"/>
            <p:cNvSpPr/>
            <p:nvPr/>
          </p:nvSpPr>
          <p:spPr>
            <a:xfrm>
              <a:off x="9519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9" name="cell159"/>
            <p:cNvSpPr/>
            <p:nvPr/>
          </p:nvSpPr>
          <p:spPr>
            <a:xfrm>
              <a:off x="9780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0" name="cell160"/>
            <p:cNvSpPr/>
            <p:nvPr/>
          </p:nvSpPr>
          <p:spPr>
            <a:xfrm>
              <a:off x="10042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1" name="cell161"/>
            <p:cNvSpPr/>
            <p:nvPr/>
          </p:nvSpPr>
          <p:spPr>
            <a:xfrm>
              <a:off x="10303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2" name="cell162"/>
            <p:cNvSpPr/>
            <p:nvPr/>
          </p:nvSpPr>
          <p:spPr>
            <a:xfrm>
              <a:off x="10564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3" name="cell163"/>
            <p:cNvSpPr/>
            <p:nvPr/>
          </p:nvSpPr>
          <p:spPr>
            <a:xfrm>
              <a:off x="10825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4" name="cell164"/>
            <p:cNvSpPr/>
            <p:nvPr/>
          </p:nvSpPr>
          <p:spPr>
            <a:xfrm>
              <a:off x="11086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5" name="tb165"/>
            <p:cNvSpPr txBox="1"/>
            <p:nvPr/>
          </p:nvSpPr>
          <p:spPr>
            <a:xfrm>
              <a:off x="900000" y="4646248"/>
              <a:ext cx="10392000" cy="428626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350">
                  <a:solidFill>
                    <a:srgbClr val="8FA0B8"/>
                  </a:solidFill>
                  <a:latin typeface="Segoe UI"/>
                </a:rPr>
                <a:t>1280 assigned seats are still waiting for their first genuine win (68% activated among assigned) — the Copilot is already paid for.</a:t>
              </a:r>
            </a:p>
          </p:txBody>
        </p:sp>
        <p:sp>
          <p:nvSpPr>
            <p:cNvPr id="166" name="tb166"/>
            <p:cNvSpPr txBox="1"/>
            <p:nvPr/>
          </p:nvSpPr>
          <p:spPr>
            <a:xfrm>
              <a:off x="900000" y="5084874"/>
              <a:ext cx="10392000" cy="365126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50">
                  <a:solidFill>
                    <a:srgbClr val="8FA0B8"/>
                  </a:solidFill>
                  <a:latin typeface="Segoe UI"/>
                </a:rPr>
                <a:t>Each cell is one Copilot seat you pay for. Reroute, never remove — nobody loses a licence. Also prepared: Rescue 1280 at-risk users before they lapse · Fund Cowork credits for the 1920-person ready cohort.</a:t>
              </a:r>
            </a:p>
          </p:txBody>
        </p:sp>
      </p:grpSp>
      <p:sp>
        <p:nvSpPr>
          <p:cNvPr id="171" name="tb171"/>
          <p:cNvSpPr txBox="1"/>
          <p:nvPr/>
        </p:nvSpPr>
        <p:spPr>
          <a:xfrm>
            <a:off x="900000" y="5996000"/>
            <a:ext cx="10392000" cy="254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Approve once — the next run reports what moved, or says honestly that it didn’t.</a:t>
            </a:r>
          </a:p>
        </p:txBody>
      </p:sp>
      <p:sp>
        <p:nvSpPr>
          <p:cNvPr id="172" name="tb172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2" name="tb192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THE PROOF</a:t>
            </a:r>
          </a:p>
        </p:txBody>
      </p:sp>
      <p:sp>
        <p:nvSpPr>
          <p:cNvPr id="193" name="r193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94" name="tb194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The lift is caused, not assumed — a group we never touched proves it.</a:t>
            </a:r>
          </a:p>
        </p:txBody>
      </p:sp>
      <p:grpSp>
        <p:nvGrpSpPr>
          <p:cNvPr id="191" name="inst-balance-191" descr="aristo-instrument kind=balance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173" name="tb173"/>
            <p:cNvSpPr txBox="1"/>
            <p:nvPr/>
          </p:nvSpPr>
          <p:spPr>
            <a:xfrm>
              <a:off x="900000" y="2150000"/>
              <a:ext cx="10392000" cy="300000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Seats Aristo helped</a:t>
              </a:r>
            </a:p>
          </p:txBody>
        </p:sp>
        <p:sp>
          <p:nvSpPr>
            <p:cNvPr id="174" name="track174"/>
            <p:cNvSpPr/>
            <p:nvPr/>
          </p:nvSpPr>
          <p:spPr>
            <a:xfrm>
              <a:off x="900000" y="2450000"/>
              <a:ext cx="10392000" cy="612688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75" name="fill175"/>
            <p:cNvSpPr/>
            <p:nvPr/>
          </p:nvSpPr>
          <p:spPr>
            <a:xfrm>
              <a:off x="900000" y="2450000"/>
              <a:ext cx="3948960" cy="612688"/>
            </a:xfrm>
            <a:prstGeom prst="roundRect">
              <a:avLst>
                <a:gd name="adj" fmla="val 14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76" name="lbl-nudged-out=0-fw=3948960-ew=320040-tb176"/>
            <p:cNvSpPr txBox="1"/>
            <p:nvPr/>
          </p:nvSpPr>
          <p:spPr>
            <a:xfrm>
              <a:off x="900000" y="2508314"/>
              <a:ext cx="379896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38%</a:t>
              </a:r>
            </a:p>
          </p:txBody>
        </p:sp>
        <p:sp>
          <p:nvSpPr>
            <p:cNvPr id="177" name="tb177"/>
            <p:cNvSpPr txBox="1"/>
            <p:nvPr/>
          </p:nvSpPr>
          <p:spPr>
            <a:xfrm>
              <a:off x="900000" y="3375375"/>
              <a:ext cx="10392000" cy="300000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Never-nudged holdout — the control (154 seats)</a:t>
              </a:r>
            </a:p>
          </p:txBody>
        </p:sp>
        <p:sp>
          <p:nvSpPr>
            <p:cNvPr id="178" name="track178"/>
            <p:cNvSpPr/>
            <p:nvPr/>
          </p:nvSpPr>
          <p:spPr>
            <a:xfrm>
              <a:off x="900000" y="3675375"/>
              <a:ext cx="10392000" cy="612688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79" name="fill179"/>
            <p:cNvSpPr/>
            <p:nvPr/>
          </p:nvSpPr>
          <p:spPr>
            <a:xfrm>
              <a:off x="900000" y="3675375"/>
              <a:ext cx="2494080" cy="612688"/>
            </a:xfrm>
            <a:prstGeom prst="roundRect">
              <a:avLst>
                <a:gd name="adj" fmla="val 14000"/>
              </a:avLst>
            </a:prstGeom>
            <a:solidFill>
              <a:srgbClr val="3A4568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80" name="lbl-control-out=0-fw=2494080-ew=320040-tb180"/>
            <p:cNvSpPr txBox="1"/>
            <p:nvPr/>
          </p:nvSpPr>
          <p:spPr>
            <a:xfrm>
              <a:off x="900000" y="3733689"/>
              <a:ext cx="234408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24%</a:t>
              </a:r>
            </a:p>
          </p:txBody>
        </p:sp>
        <p:sp>
          <p:nvSpPr>
            <p:cNvPr id="181" name="costline181"/>
            <p:cNvSpPr/>
            <p:nvPr/>
          </p:nvSpPr>
          <p:spPr>
            <a:xfrm>
              <a:off x="3394080" y="2390000"/>
              <a:ext cx="0" cy="1958063"/>
            </a:xfrm>
            <a:prstGeom prst="line">
              <a:avLst/>
            </a:prstGeom>
            <a:noFill/>
            <a:ln w="25400">
              <a:solidFill>
                <a:srgbClr val="F5F7FA"/>
              </a:solidFill>
              <a:prstDash val="dash"/>
            </a:ln>
          </p:spPr>
          <p:txBody>
            <a:bodyPr/>
            <a:lstStyle/>
            <a:p/>
          </p:txBody>
        </p:sp>
        <p:sp>
          <p:nvSpPr>
            <p:cNvPr id="182" name="tb182"/>
            <p:cNvSpPr txBox="1"/>
            <p:nvPr/>
          </p:nvSpPr>
          <p:spPr>
            <a:xfrm>
              <a:off x="2041248" y="4378063"/>
              <a:ext cx="2705664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ctr"/>
              <a:r>
                <a:rPr lang="en-US" sz="1200">
                  <a:solidFill>
                    <a:srgbClr val="8FA0B8"/>
                  </a:solidFill>
                  <a:latin typeface="Segoe UI"/>
                </a:rPr>
                <a:t>what would have happened anyway</a:t>
              </a:r>
            </a:p>
          </p:txBody>
        </p:sp>
        <p:sp>
          <p:nvSpPr>
            <p:cNvPr id="183" name="axis183"/>
            <p:cNvSpPr/>
            <p:nvPr/>
          </p:nvSpPr>
          <p:spPr>
            <a:xfrm>
              <a:off x="900000" y="4790750"/>
              <a:ext cx="10392000" cy="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84" name="tick184"/>
            <p:cNvSpPr/>
            <p:nvPr/>
          </p:nvSpPr>
          <p:spPr>
            <a:xfrm>
              <a:off x="900000" y="4720750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85" name="tb185"/>
            <p:cNvSpPr txBox="1"/>
            <p:nvPr/>
          </p:nvSpPr>
          <p:spPr>
            <a:xfrm>
              <a:off x="900000" y="4840750"/>
              <a:ext cx="246464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l"/>
              <a:r>
                <a:rPr lang="en-US" sz="1100">
                  <a:solidFill>
                    <a:srgbClr val="8FA0B8"/>
                  </a:solidFill>
                  <a:latin typeface="Segoe UI"/>
                </a:rPr>
                <a:t>0%</a:t>
              </a:r>
            </a:p>
          </p:txBody>
        </p:sp>
        <p:sp>
          <p:nvSpPr>
            <p:cNvPr id="186" name="tick186"/>
            <p:cNvSpPr/>
            <p:nvPr/>
          </p:nvSpPr>
          <p:spPr>
            <a:xfrm>
              <a:off x="6096000" y="4720750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87" name="tb187"/>
            <p:cNvSpPr txBox="1"/>
            <p:nvPr/>
          </p:nvSpPr>
          <p:spPr>
            <a:xfrm>
              <a:off x="5933652" y="4840750"/>
              <a:ext cx="324696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ctr"/>
              <a:r>
                <a:rPr lang="en-US" sz="1100">
                  <a:solidFill>
                    <a:srgbClr val="8FA0B8"/>
                  </a:solidFill>
                  <a:latin typeface="Segoe UI"/>
                </a:rPr>
                <a:t>50%</a:t>
              </a:r>
            </a:p>
          </p:txBody>
        </p:sp>
        <p:sp>
          <p:nvSpPr>
            <p:cNvPr id="188" name="tick188"/>
            <p:cNvSpPr/>
            <p:nvPr/>
          </p:nvSpPr>
          <p:spPr>
            <a:xfrm>
              <a:off x="11292000" y="4720750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89" name="tb189"/>
            <p:cNvSpPr txBox="1"/>
            <p:nvPr/>
          </p:nvSpPr>
          <p:spPr>
            <a:xfrm>
              <a:off x="10889072" y="4840750"/>
              <a:ext cx="402928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100">
                  <a:solidFill>
                    <a:srgbClr val="8FA0B8"/>
                  </a:solidFill>
                  <a:latin typeface="Segoe UI"/>
                </a:rPr>
                <a:t>100%</a:t>
              </a:r>
            </a:p>
          </p:txBody>
        </p:sp>
        <p:sp>
          <p:nvSpPr>
            <p:cNvPr id="190" name="tb190"/>
            <p:cNvSpPr txBox="1"/>
            <p:nvPr/>
          </p:nvSpPr>
          <p:spPr>
            <a:xfrm>
              <a:off x="900000" y="5100750"/>
              <a:ext cx="10392000" cy="34925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00">
                  <a:solidFill>
                    <a:srgbClr val="8FA0B8"/>
                  </a:solidFill>
                  <a:latin typeface="Segoe UI"/>
                </a:rPr>
                <a:t>Activation rate, same licences and same capability in both arms. The gap is Aristo’s own effect: +14 points, 79 seats provably moved ($2,370). Billing follows the cautious bound and the score is allowed to go down.</a:t>
              </a:r>
            </a:p>
          </p:txBody>
        </p:sp>
      </p:grpSp>
      <p:sp>
        <p:nvSpPr>
          <p:cNvPr id="195" name="tb195"/>
          <p:cNvSpPr txBox="1"/>
          <p:nvPr/>
        </p:nvSpPr>
        <p:spPr>
          <a:xfrm>
            <a:off x="900000" y="5996000"/>
            <a:ext cx="10392000" cy="254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Quote this in the renewal room: the gap is the product, isolated.</a:t>
            </a:r>
          </a:p>
        </p:txBody>
      </p:sp>
      <p:sp>
        <p:nvSpPr>
          <p:cNvPr id="196" name="tb196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17" name="tb217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§5 · NEXT</a:t>
            </a:r>
          </a:p>
        </p:txBody>
      </p:sp>
      <p:sp>
        <p:nvSpPr>
          <p:cNvPr id="218" name="r218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219" name="tb219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One living report that keeps itself current, run after run.</a:t>
            </a:r>
          </a:p>
        </p:txBody>
      </p:sp>
      <p:grpSp>
        <p:nvGrpSpPr>
          <p:cNvPr id="216" name="inst-lamps-216" descr="aristo-instrument kind=lamps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197" name="housing197"/>
            <p:cNvSpPr/>
            <p:nvPr/>
          </p:nvSpPr>
          <p:spPr>
            <a:xfrm>
              <a:off x="2209748" y="2150000"/>
              <a:ext cx="671172" cy="1766243"/>
            </a:xfrm>
            <a:prstGeom prst="roundRect">
              <a:avLst>
                <a:gd name="adj" fmla="val 18000"/>
              </a:avLst>
            </a:prstGeom>
            <a:solidFill>
              <a:srgbClr val="111D33"/>
            </a:solidFill>
            <a:ln w="1905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98" name="lensOff198"/>
            <p:cNvSpPr/>
            <p:nvPr/>
          </p:nvSpPr>
          <p:spPr>
            <a:xfrm>
              <a:off x="2370830" y="2308962"/>
              <a:ext cx="349009" cy="349009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99" name="lensOff199"/>
            <p:cNvSpPr/>
            <p:nvPr/>
          </p:nvSpPr>
          <p:spPr>
            <a:xfrm>
              <a:off x="2370830" y="2858617"/>
              <a:ext cx="349009" cy="349009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200" name="halo200"/>
            <p:cNvSpPr/>
            <p:nvPr/>
          </p:nvSpPr>
          <p:spPr>
            <a:xfrm>
              <a:off x="2262637" y="3300079"/>
              <a:ext cx="565395" cy="565395"/>
            </a:xfrm>
            <a:prstGeom prst="ellipse">
              <a:avLst/>
            </a:prstGeom>
            <a:solidFill>
              <a:srgbClr val="3FB68B">
                <a:alpha val="1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01" name="lensOn201"/>
            <p:cNvSpPr/>
            <p:nvPr/>
          </p:nvSpPr>
          <p:spPr>
            <a:xfrm>
              <a:off x="2370830" y="3408272"/>
              <a:ext cx="349009" cy="349009"/>
            </a:xfrm>
            <a:prstGeom prst="ellipse">
              <a:avLst/>
            </a:prstGeom>
            <a:solidFill>
              <a:srgbClr val="3FB68B"/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202" name="tb202"/>
            <p:cNvSpPr txBox="1"/>
            <p:nvPr/>
          </p:nvSpPr>
          <p:spPr>
            <a:xfrm>
              <a:off x="900000" y="4056243"/>
              <a:ext cx="3290667" cy="472751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450" b="1">
                  <a:solidFill>
                    <a:srgbClr val="F5F7FA"/>
                  </a:solidFill>
                  <a:latin typeface="Segoe UI"/>
                </a:rPr>
                <a:t>Activation</a:t>
              </a:r>
            </a:p>
            <a:p>
              <a:pPr algn="ctr">
                <a:spcBef>
                  <a:spcPts val="500"/>
                </a:spcBef>
              </a:pPr>
              <a:r>
                <a:rPr lang="en-US" sz="1150">
                  <a:solidFill>
                    <a:srgbClr val="8FA0B8"/>
                  </a:solidFill>
                  <a:latin typeface="Segoe UI"/>
                </a:rPr>
                <a:t>68% of seats genuinely working</a:t>
              </a:r>
            </a:p>
          </p:txBody>
        </p:sp>
        <p:sp>
          <p:nvSpPr>
            <p:cNvPr id="203" name="housing203"/>
            <p:cNvSpPr/>
            <p:nvPr/>
          </p:nvSpPr>
          <p:spPr>
            <a:xfrm>
              <a:off x="5760415" y="2150000"/>
              <a:ext cx="671172" cy="1766243"/>
            </a:xfrm>
            <a:prstGeom prst="roundRect">
              <a:avLst>
                <a:gd name="adj" fmla="val 18000"/>
              </a:avLst>
            </a:prstGeom>
            <a:solidFill>
              <a:srgbClr val="111D33"/>
            </a:solidFill>
            <a:ln w="1905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204" name="lensOff204"/>
            <p:cNvSpPr/>
            <p:nvPr/>
          </p:nvSpPr>
          <p:spPr>
            <a:xfrm>
              <a:off x="5921497" y="2308962"/>
              <a:ext cx="349009" cy="349009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205" name="halo205"/>
            <p:cNvSpPr/>
            <p:nvPr/>
          </p:nvSpPr>
          <p:spPr>
            <a:xfrm>
              <a:off x="5813304" y="2750424"/>
              <a:ext cx="565395" cy="565395"/>
            </a:xfrm>
            <a:prstGeom prst="ellipse">
              <a:avLst/>
            </a:prstGeom>
            <a:solidFill>
              <a:srgbClr val="D9A62E">
                <a:alpha val="1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06" name="lensOn206"/>
            <p:cNvSpPr/>
            <p:nvPr/>
          </p:nvSpPr>
          <p:spPr>
            <a:xfrm>
              <a:off x="5921497" y="2858617"/>
              <a:ext cx="349009" cy="349009"/>
            </a:xfrm>
            <a:prstGeom prst="ellipse">
              <a:avLst/>
            </a:prstGeom>
            <a:solidFill>
              <a:srgbClr val="D9A62E"/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207" name="lensOff207"/>
            <p:cNvSpPr/>
            <p:nvPr/>
          </p:nvSpPr>
          <p:spPr>
            <a:xfrm>
              <a:off x="5921497" y="3408272"/>
              <a:ext cx="349009" cy="349009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208" name="tb208"/>
            <p:cNvSpPr txBox="1"/>
            <p:nvPr/>
          </p:nvSpPr>
          <p:spPr>
            <a:xfrm>
              <a:off x="4450667" y="4056243"/>
              <a:ext cx="3290667" cy="472751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450" b="1">
                  <a:solidFill>
                    <a:srgbClr val="F5F7FA"/>
                  </a:solidFill>
                  <a:latin typeface="Segoe UI"/>
                </a:rPr>
                <a:t>The money</a:t>
              </a:r>
            </a:p>
            <a:p>
              <a:pPr algn="ctr">
                <a:spcBef>
                  <a:spcPts val="500"/>
                </a:spcBef>
              </a:pPr>
              <a:r>
                <a:rPr lang="en-US" sz="1150">
                  <a:solidFill>
                    <a:srgbClr val="8FA0B8"/>
                  </a:solidFill>
                  <a:latin typeface="Segoe UI"/>
                </a:rPr>
                <a:t>$38,400/mo still idle</a:t>
              </a:r>
            </a:p>
          </p:txBody>
        </p:sp>
        <p:sp>
          <p:nvSpPr>
            <p:cNvPr id="209" name="housing209"/>
            <p:cNvSpPr/>
            <p:nvPr/>
          </p:nvSpPr>
          <p:spPr>
            <a:xfrm>
              <a:off x="9311082" y="2150000"/>
              <a:ext cx="671172" cy="1766243"/>
            </a:xfrm>
            <a:prstGeom prst="roundRect">
              <a:avLst>
                <a:gd name="adj" fmla="val 18000"/>
              </a:avLst>
            </a:prstGeom>
            <a:solidFill>
              <a:srgbClr val="111D33"/>
            </a:solidFill>
            <a:ln w="1905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210" name="lensOff210"/>
            <p:cNvSpPr/>
            <p:nvPr/>
          </p:nvSpPr>
          <p:spPr>
            <a:xfrm>
              <a:off x="9472164" y="2308962"/>
              <a:ext cx="349009" cy="349009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211" name="lensOff211"/>
            <p:cNvSpPr/>
            <p:nvPr/>
          </p:nvSpPr>
          <p:spPr>
            <a:xfrm>
              <a:off x="9472164" y="2858617"/>
              <a:ext cx="349009" cy="349009"/>
            </a:xfrm>
            <a:prstGeom prst="ellipse">
              <a:avLst/>
            </a:prstGeom>
            <a:solidFill>
              <a:srgbClr val="223052">
                <a:alpha val="55000"/>
              </a:srgbClr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212" name="halo212"/>
            <p:cNvSpPr/>
            <p:nvPr/>
          </p:nvSpPr>
          <p:spPr>
            <a:xfrm>
              <a:off x="9363971" y="3300079"/>
              <a:ext cx="565395" cy="565395"/>
            </a:xfrm>
            <a:prstGeom prst="ellipse">
              <a:avLst/>
            </a:prstGeom>
            <a:solidFill>
              <a:srgbClr val="3FB68B">
                <a:alpha val="16000"/>
              </a:srgb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13" name="lensOn213"/>
            <p:cNvSpPr/>
            <p:nvPr/>
          </p:nvSpPr>
          <p:spPr>
            <a:xfrm>
              <a:off x="9472164" y="3408272"/>
              <a:ext cx="349009" cy="349009"/>
            </a:xfrm>
            <a:prstGeom prst="ellipse">
              <a:avLst/>
            </a:prstGeom>
            <a:solidFill>
              <a:srgbClr val="3FB68B"/>
            </a:solidFill>
            <a:ln w="12700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214" name="tb214"/>
            <p:cNvSpPr txBox="1"/>
            <p:nvPr/>
          </p:nvSpPr>
          <p:spPr>
            <a:xfrm>
              <a:off x="8001334" y="4056243"/>
              <a:ext cx="3290667" cy="472751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 algn="ctr"/>
              <a:r>
                <a:rPr lang="en-US" sz="1450" b="1">
                  <a:solidFill>
                    <a:srgbClr val="F5F7FA"/>
                  </a:solidFill>
                  <a:latin typeface="Segoe UI"/>
                </a:rPr>
                <a:t>The proof</a:t>
              </a:r>
            </a:p>
            <a:p>
              <a:pPr algn="ctr">
                <a:spcBef>
                  <a:spcPts val="500"/>
                </a:spcBef>
              </a:pPr>
              <a:r>
                <a:rPr lang="en-US" sz="1150">
                  <a:solidFill>
                    <a:srgbClr val="8FA0B8"/>
                  </a:solidFill>
                  <a:latin typeface="Segoe UI"/>
                </a:rPr>
                <a:t>causal, against a never-nudged control</a:t>
              </a:r>
            </a:p>
          </p:txBody>
        </p:sp>
        <p:sp>
          <p:nvSpPr>
            <p:cNvPr id="215" name="tb215"/>
            <p:cNvSpPr txBox="1"/>
            <p:nvPr/>
          </p:nvSpPr>
          <p:spPr>
            <a:xfrm>
              <a:off x="900000" y="4926125"/>
              <a:ext cx="10392000" cy="523875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00">
                  <a:solidFill>
                    <a:srgbClr val="8FA0B8"/>
                  </a:solidFill>
                  <a:latin typeface="Segoe UI"/>
                </a:rPr>
                <a:t>Seven chapters — Cover · Pulse · Moves · Teams · Money · Forge · Proof — composed from the live view with Last counted Run #4 2026-07-30 · assessment overdue 3 days. A run costs about $0 of AI usage — measured, on your own consumption. Every person sees their own credits, and only they see theirs.</a:t>
              </a:r>
            </a:p>
          </p:txBody>
        </p:sp>
      </p:grpSp>
      <p:sp>
        <p:nvSpPr>
          <p:cNvPr id="220" name="tb220"/>
          <p:cNvSpPr txBox="1"/>
          <p:nvPr/>
        </p:nvSpPr>
        <p:spPr>
          <a:xfrm>
            <a:off x="900000" y="5996000"/>
            <a:ext cx="10392000" cy="254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Approve the move. Aristo runs it and closes each item when the metric actually moves.</a:t>
            </a:r>
          </a:p>
        </p:txBody>
      </p:sp>
      <p:sp>
        <p:nvSpPr>
          <p:cNvPr id="221" name="tb221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risto">
  <a:themeElements>
    <a:clrScheme name="Aristo">
      <a:dk1>
        <a:srgbClr val="0D1626"/>
      </a:dk1>
      <a:lt1>
        <a:srgbClr val="F5F7FA"/>
      </a:lt1>
      <a:dk2>
        <a:srgbClr val="0B1020"/>
      </a:dk2>
      <a:lt2>
        <a:srgbClr val="8FA0B8"/>
      </a:lt2>
      <a:accent1>
        <a:srgbClr val="3D7BFF"/>
      </a:accent1>
      <a:accent2>
        <a:srgbClr val="3FB68B"/>
      </a:accent2>
      <a:accent3>
        <a:srgbClr val="8FA0B8"/>
      </a:accent3>
      <a:accent4>
        <a:srgbClr val="3D7BFF"/>
      </a:accent4>
      <a:accent5>
        <a:srgbClr val="3FB68B"/>
      </a:accent5>
      <a:accent6>
        <a:srgbClr val="8FA0B8"/>
      </a:accent6>
      <a:hlink>
        <a:srgbClr val="3D7BFF"/>
      </a:hlink>
      <a:folHlink>
        <a:srgbClr val="8FA0B8"/>
      </a:folHlink>
    </a:clrScheme>
    <a:fontScheme name="Aristo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Aristo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