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
<Relationship Id="rId1" Type="http://schemas.openxmlformats.org/officeDocument/2006/relationships/slideMaster" Target="slideMasters/slideMaster1.xml"/>
<Relationship Id="rId2" Type="http://schemas.openxmlformats.org/officeDocument/2006/relationships/slide" Target="slides/slide1.xml"/>
<Relationship Id="rId3" Type="http://schemas.openxmlformats.org/officeDocument/2006/relationships/slide" Target="slides/slide2.xml"/>
<Relationship Id="rId4" Type="http://schemas.openxmlformats.org/officeDocument/2006/relationships/slide" Target="slides/slide3.xml"/>
<Relationship Id="rId5" Type="http://schemas.openxmlformats.org/officeDocument/2006/relationships/slide" Target="slides/slide4.xml"/>
<Relationship Id="rId6" Type="http://schemas.openxmlformats.org/officeDocument/2006/relationships/slide" Target="slides/slide5.xml"/>
</Relationships>
</file>

<file path=ppt/slideLayouts/_rels/slideLayout1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2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3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4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5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b2"/>
          <p:cNvSpPr txBox="1"/>
          <p:nvPr/>
        </p:nvSpPr>
        <p:spPr>
          <a:xfrm>
            <a:off x="900000" y="480000"/>
            <a:ext cx="10392000" cy="40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300" b="1" spc="300">
                <a:solidFill>
                  <a:srgbClr val="3D7BFF"/>
                </a:solidFill>
                <a:latin typeface="Segoe UI"/>
              </a:rPr>
              <a:t>THE FRONTIER FIRM REPORT · PREPARED EXCLUSIVELY FOR CONTOSO</a:t>
            </a:r>
          </a:p>
        </p:txBody>
      </p:sp>
      <p:sp>
        <p:nvSpPr>
          <p:cNvPr id="3" name="r3"/>
          <p:cNvSpPr/>
          <p:nvPr/>
        </p:nvSpPr>
        <p:spPr>
          <a:xfrm>
            <a:off x="900000" y="980000"/>
            <a:ext cx="1400000" cy="50000"/>
          </a:xfrm>
          <a:prstGeom prst="rect">
            <a:avLst/>
          </a:prstGeom>
          <a:solidFill>
            <a:srgbClr val="3D7BFF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tb4"/>
          <p:cNvSpPr txBox="1"/>
          <p:nvPr/>
        </p:nvSpPr>
        <p:spPr>
          <a:xfrm>
            <a:off x="900000" y="1150000"/>
            <a:ext cx="10392000" cy="85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3400">
                <a:solidFill>
                  <a:srgbClr val="F5F7FA"/>
                </a:solidFill>
                <a:latin typeface="Segoe UI"/>
              </a:rPr>
              <a:t>Contoso is </a:t>
            </a:r>
            <a:r>
              <a:rPr lang="en-US" sz="3400" b="1">
                <a:solidFill>
                  <a:srgbClr val="3D7BFF"/>
                </a:solidFill>
                <a:latin typeface="Segoe UI"/>
              </a:rPr>
              <a:t>Advancing</a:t>
            </a:r>
            <a:r>
              <a:rPr lang="en-US" sz="3400">
                <a:solidFill>
                  <a:srgbClr val="F5F7FA"/>
                </a:solidFill>
                <a:latin typeface="Segoe UI"/>
              </a:rPr>
              <a:t> — a security review of what Aristo reads</a:t>
            </a:r>
          </a:p>
        </p:txBody>
      </p:sp>
      <p:grpSp>
        <p:nvGrpSpPr>
          <p:cNvPr id="52" name="inst-standing-52" descr="aristo-instrument kind=standing cx=10392000 cy=3300000 canvas=0.4101"/>
          <p:cNvGrpSpPr/>
          <p:nvPr/>
        </p:nvGrpSpPr>
        <p:grpSpPr>
          <a:xfrm>
            <a:off x="900000" y="2150000"/>
            <a:ext cx="10392000" cy="3300000"/>
            <a:chOff x="900000" y="2150000"/>
            <a:chExt cx="10392000" cy="3300000"/>
          </a:xfrm>
        </p:grpSpPr>
        <p:grpSp>
          <p:nvGrpSpPr>
            <p:cNvPr id="9" name="inst-dial-9" descr="aristo-instrument kind=dial cx=2376000 cy=2376000 canvas=0.0675"/>
            <p:cNvGrpSpPr/>
            <p:nvPr/>
          </p:nvGrpSpPr>
          <p:grpSpPr>
            <a:xfrm>
              <a:off x="900000" y="2348000"/>
              <a:ext cx="2376000" cy="2376000"/>
              <a:chOff x="900000" y="2348000"/>
              <a:chExt cx="2376000" cy="2376000"/>
            </a:xfrm>
          </p:grpSpPr>
          <p:sp>
            <p:nvSpPr>
              <p:cNvPr id="5" name="arc5"/>
              <p:cNvSpPr/>
              <p:nvPr/>
            </p:nvSpPr>
            <p:spPr>
              <a:xfrm>
                <a:off x="900000" y="2348000"/>
                <a:ext cx="2376000" cy="2376000"/>
              </a:xfrm>
              <a:prstGeom prst="blockArc">
                <a:avLst>
                  <a:gd name="adj1" fmla="val 16200000"/>
                  <a:gd name="adj2" fmla="val 16199000"/>
                  <a:gd name="adj3" fmla="val 9000"/>
                </a:avLst>
              </a:prstGeom>
              <a:solidFill>
                <a:srgbClr val="223052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6" name="arc6"/>
              <p:cNvSpPr/>
              <p:nvPr/>
            </p:nvSpPr>
            <p:spPr>
              <a:xfrm>
                <a:off x="900000" y="2348000"/>
                <a:ext cx="2376000" cy="2376000"/>
              </a:xfrm>
              <a:prstGeom prst="blockArc">
                <a:avLst>
                  <a:gd name="adj1" fmla="val 16200000"/>
                  <a:gd name="adj2" fmla="val 11448000"/>
                  <a:gd name="adj3" fmla="val 9000"/>
                </a:avLst>
              </a:prstGeom>
              <a:solidFill>
                <a:srgbClr val="3D7BFF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7" name="tb7"/>
              <p:cNvSpPr txBox="1"/>
              <p:nvPr/>
            </p:nvSpPr>
            <p:spPr>
              <a:xfrm>
                <a:off x="900000" y="2965760"/>
                <a:ext cx="2376000" cy="855360"/>
              </a:xfrm>
              <a:prstGeom prst="rect">
                <a:avLst/>
              </a:prstGeom>
              <a:noFill/>
            </p:spPr>
            <p:txBody>
              <a:bodyPr wrap="square" anchor="ctr">
                <a:normAutofit/>
              </a:bodyPr>
              <a:lstStyle/>
              <a:p>
                <a:pPr algn="ctr"/>
                <a:r>
                  <a:rPr lang="en-US" sz="4800" b="1">
                    <a:solidFill>
                      <a:srgbClr val="F5F7FA"/>
                    </a:solidFill>
                    <a:latin typeface="Segoe UI"/>
                  </a:rPr>
                  <a:t>78</a:t>
                </a:r>
              </a:p>
            </p:txBody>
          </p:sp>
          <p:sp>
            <p:nvSpPr>
              <p:cNvPr id="8" name="tb8"/>
              <p:cNvSpPr txBox="1"/>
              <p:nvPr/>
            </p:nvSpPr>
            <p:spPr>
              <a:xfrm>
                <a:off x="900000" y="3773600"/>
                <a:ext cx="2376000" cy="475200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1300">
                    <a:solidFill>
                      <a:srgbClr val="8FA0B8"/>
                    </a:solidFill>
                    <a:latin typeface="Segoe UI"/>
                  </a:rPr>
                  <a:t>of 100 · Advancing</a:t>
                </a:r>
              </a:p>
            </p:txBody>
          </p:sp>
        </p:grpSp>
        <p:grpSp>
          <p:nvGrpSpPr>
            <p:cNvPr id="51" name="inst-scale-51" descr="aristo-instrument kind=scale cx=7516000 cy=2904000 canvas=0.2610"/>
            <p:cNvGrpSpPr/>
            <p:nvPr/>
          </p:nvGrpSpPr>
          <p:grpSpPr>
            <a:xfrm>
              <a:off x="3776000" y="2282000"/>
              <a:ext cx="7516000" cy="2904000"/>
              <a:chOff x="3776000" y="2282000"/>
              <a:chExt cx="7516000" cy="2904000"/>
            </a:xfrm>
          </p:grpSpPr>
          <p:sp>
            <p:nvSpPr>
              <p:cNvPr id="10" name="rail10"/>
              <p:cNvSpPr/>
              <p:nvPr/>
            </p:nvSpPr>
            <p:spPr>
              <a:xfrm>
                <a:off x="3776000" y="3353275"/>
                <a:ext cx="7516000" cy="471350"/>
              </a:xfrm>
              <a:prstGeom prst="roundRect">
                <a:avLst>
                  <a:gd name="adj" fmla="val 24000"/>
                </a:avLst>
              </a:prstGeom>
              <a:solidFill>
                <a:srgbClr val="223052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11" name="band11"/>
              <p:cNvSpPr/>
              <p:nvPr/>
            </p:nvSpPr>
            <p:spPr>
              <a:xfrm>
                <a:off x="3776000" y="3353275"/>
                <a:ext cx="2217220" cy="471350"/>
              </a:xfrm>
              <a:prstGeom prst="rect">
                <a:avLst/>
              </a:prstGeom>
              <a:solidFill>
                <a:srgbClr val="D95757">
                  <a:alpha val="26000"/>
                </a:srgbClr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12" name="tb12"/>
              <p:cNvSpPr txBox="1"/>
              <p:nvPr/>
            </p:nvSpPr>
            <p:spPr>
              <a:xfrm>
                <a:off x="3965820" y="2929050"/>
                <a:ext cx="1800000" cy="364225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1050" spc="110" cap="all">
                    <a:solidFill>
                      <a:srgbClr val="8FA0B8"/>
                    </a:solidFill>
                    <a:latin typeface="Segoe UI"/>
                  </a:rPr>
                  <a:t>Emerging</a:t>
                </a:r>
              </a:p>
            </p:txBody>
          </p:sp>
          <p:sp>
            <p:nvSpPr>
              <p:cNvPr id="13" name="band13"/>
              <p:cNvSpPr/>
              <p:nvPr/>
            </p:nvSpPr>
            <p:spPr>
              <a:xfrm>
                <a:off x="5993220" y="3353275"/>
                <a:ext cx="1879000" cy="471350"/>
              </a:xfrm>
              <a:prstGeom prst="rect">
                <a:avLst/>
              </a:prstGeom>
              <a:solidFill>
                <a:srgbClr val="D9A62E">
                  <a:alpha val="26000"/>
                </a:srgbClr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14" name="tb14"/>
              <p:cNvSpPr txBox="1"/>
              <p:nvPr/>
            </p:nvSpPr>
            <p:spPr>
              <a:xfrm>
                <a:off x="6032720" y="2929050"/>
                <a:ext cx="1800000" cy="364225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1050" spc="110" cap="all">
                    <a:solidFill>
                      <a:srgbClr val="8FA0B8"/>
                    </a:solidFill>
                    <a:latin typeface="Segoe UI"/>
                  </a:rPr>
                  <a:t>Developing</a:t>
                </a:r>
              </a:p>
            </p:txBody>
          </p:sp>
          <p:sp>
            <p:nvSpPr>
              <p:cNvPr id="15" name="bandLive15"/>
              <p:cNvSpPr/>
              <p:nvPr/>
            </p:nvSpPr>
            <p:spPr>
              <a:xfrm>
                <a:off x="7872220" y="3353275"/>
                <a:ext cx="2254800" cy="471350"/>
              </a:xfrm>
              <a:prstGeom prst="rect">
                <a:avLst/>
              </a:prstGeom>
              <a:solidFill>
                <a:srgbClr val="3D7BFF">
                  <a:alpha val="95000"/>
                </a:srgbClr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16" name="tb16"/>
              <p:cNvSpPr txBox="1"/>
              <p:nvPr/>
            </p:nvSpPr>
            <p:spPr>
              <a:xfrm>
                <a:off x="8099620" y="2929050"/>
                <a:ext cx="1800000" cy="364225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1050" b="1" spc="110" cap="all">
                    <a:solidFill>
                      <a:srgbClr val="F5F7FA"/>
                    </a:solidFill>
                    <a:latin typeface="Segoe UI"/>
                  </a:rPr>
                  <a:t>Advancing</a:t>
                </a:r>
              </a:p>
            </p:txBody>
          </p:sp>
          <p:sp>
            <p:nvSpPr>
              <p:cNvPr id="17" name="band17"/>
              <p:cNvSpPr/>
              <p:nvPr/>
            </p:nvSpPr>
            <p:spPr>
              <a:xfrm>
                <a:off x="10127020" y="3353275"/>
                <a:ext cx="1164980" cy="471350"/>
              </a:xfrm>
              <a:prstGeom prst="rect">
                <a:avLst/>
              </a:prstGeom>
              <a:solidFill>
                <a:srgbClr val="3FB68B">
                  <a:alpha val="26000"/>
                </a:srgbClr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18" name="tb18"/>
              <p:cNvSpPr txBox="1"/>
              <p:nvPr/>
            </p:nvSpPr>
            <p:spPr>
              <a:xfrm>
                <a:off x="9828300" y="2929050"/>
                <a:ext cx="1800000" cy="364225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1050" spc="110" cap="all">
                    <a:solidFill>
                      <a:srgbClr val="8FA0B8"/>
                    </a:solidFill>
                    <a:latin typeface="Segoe UI"/>
                  </a:rPr>
                  <a:t>Frontier</a:t>
                </a:r>
              </a:p>
            </p:txBody>
          </p:sp>
          <p:sp>
            <p:nvSpPr>
              <p:cNvPr id="19" name="tick19"/>
              <p:cNvSpPr/>
              <p:nvPr/>
            </p:nvSpPr>
            <p:spPr>
              <a:xfrm>
                <a:off x="37760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0" name="tick20"/>
              <p:cNvSpPr/>
              <p:nvPr/>
            </p:nvSpPr>
            <p:spPr>
              <a:xfrm>
                <a:off x="41518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1" name="tick21"/>
              <p:cNvSpPr/>
              <p:nvPr/>
            </p:nvSpPr>
            <p:spPr>
              <a:xfrm>
                <a:off x="45276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2" name="tick22"/>
              <p:cNvSpPr/>
              <p:nvPr/>
            </p:nvSpPr>
            <p:spPr>
              <a:xfrm>
                <a:off x="49034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3" name="tick23"/>
              <p:cNvSpPr/>
              <p:nvPr/>
            </p:nvSpPr>
            <p:spPr>
              <a:xfrm>
                <a:off x="52792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4" name="tick24"/>
              <p:cNvSpPr/>
              <p:nvPr/>
            </p:nvSpPr>
            <p:spPr>
              <a:xfrm>
                <a:off x="56550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5" name="tick25"/>
              <p:cNvSpPr/>
              <p:nvPr/>
            </p:nvSpPr>
            <p:spPr>
              <a:xfrm>
                <a:off x="60308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6" name="tick26"/>
              <p:cNvSpPr/>
              <p:nvPr/>
            </p:nvSpPr>
            <p:spPr>
              <a:xfrm>
                <a:off x="64066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7" name="tick27"/>
              <p:cNvSpPr/>
              <p:nvPr/>
            </p:nvSpPr>
            <p:spPr>
              <a:xfrm>
                <a:off x="67824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8" name="tick28"/>
              <p:cNvSpPr/>
              <p:nvPr/>
            </p:nvSpPr>
            <p:spPr>
              <a:xfrm>
                <a:off x="71582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9" name="tick29"/>
              <p:cNvSpPr/>
              <p:nvPr/>
            </p:nvSpPr>
            <p:spPr>
              <a:xfrm>
                <a:off x="75340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0" name="tick30"/>
              <p:cNvSpPr/>
              <p:nvPr/>
            </p:nvSpPr>
            <p:spPr>
              <a:xfrm>
                <a:off x="79098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1" name="tick31"/>
              <p:cNvSpPr/>
              <p:nvPr/>
            </p:nvSpPr>
            <p:spPr>
              <a:xfrm>
                <a:off x="82856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2" name="tick32"/>
              <p:cNvSpPr/>
              <p:nvPr/>
            </p:nvSpPr>
            <p:spPr>
              <a:xfrm>
                <a:off x="86614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3" name="tick33"/>
              <p:cNvSpPr/>
              <p:nvPr/>
            </p:nvSpPr>
            <p:spPr>
              <a:xfrm>
                <a:off x="90372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4" name="tick34"/>
              <p:cNvSpPr/>
              <p:nvPr/>
            </p:nvSpPr>
            <p:spPr>
              <a:xfrm>
                <a:off x="94130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5" name="tick35"/>
              <p:cNvSpPr/>
              <p:nvPr/>
            </p:nvSpPr>
            <p:spPr>
              <a:xfrm>
                <a:off x="97888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6" name="tick36"/>
              <p:cNvSpPr/>
              <p:nvPr/>
            </p:nvSpPr>
            <p:spPr>
              <a:xfrm>
                <a:off x="101646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7" name="tick37"/>
              <p:cNvSpPr/>
              <p:nvPr/>
            </p:nvSpPr>
            <p:spPr>
              <a:xfrm>
                <a:off x="105404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8" name="tick38"/>
              <p:cNvSpPr/>
              <p:nvPr/>
            </p:nvSpPr>
            <p:spPr>
              <a:xfrm>
                <a:off x="109162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9" name="tick39"/>
              <p:cNvSpPr/>
              <p:nvPr/>
            </p:nvSpPr>
            <p:spPr>
              <a:xfrm>
                <a:off x="112920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40" name="tb40"/>
              <p:cNvSpPr txBox="1"/>
              <p:nvPr/>
            </p:nvSpPr>
            <p:spPr>
              <a:xfrm>
                <a:off x="3776000" y="3964625"/>
                <a:ext cx="168232" cy="250000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 algn="l"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0</a:t>
                </a:r>
              </a:p>
            </p:txBody>
          </p:sp>
          <p:sp>
            <p:nvSpPr>
              <p:cNvPr id="41" name="tb41"/>
              <p:cNvSpPr txBox="1"/>
              <p:nvPr/>
            </p:nvSpPr>
            <p:spPr>
              <a:xfrm>
                <a:off x="5907568" y="3964625"/>
                <a:ext cx="246464" cy="250000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 algn="ctr"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30</a:t>
                </a:r>
              </a:p>
            </p:txBody>
          </p:sp>
          <p:sp>
            <p:nvSpPr>
              <p:cNvPr id="42" name="tb42"/>
              <p:cNvSpPr txBox="1"/>
              <p:nvPr/>
            </p:nvSpPr>
            <p:spPr>
              <a:xfrm>
                <a:off x="7786568" y="3964625"/>
                <a:ext cx="246464" cy="250000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 algn="ctr"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55</a:t>
                </a:r>
              </a:p>
            </p:txBody>
          </p:sp>
          <p:sp>
            <p:nvSpPr>
              <p:cNvPr id="43" name="tb43"/>
              <p:cNvSpPr txBox="1"/>
              <p:nvPr/>
            </p:nvSpPr>
            <p:spPr>
              <a:xfrm>
                <a:off x="10041368" y="3964625"/>
                <a:ext cx="246464" cy="250000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 algn="ctr"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85</a:t>
                </a:r>
              </a:p>
            </p:txBody>
          </p:sp>
          <p:sp>
            <p:nvSpPr>
              <p:cNvPr id="44" name="tb44"/>
              <p:cNvSpPr txBox="1"/>
              <p:nvPr/>
            </p:nvSpPr>
            <p:spPr>
              <a:xfrm>
                <a:off x="10967304" y="3964625"/>
                <a:ext cx="324696" cy="250000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 algn="r"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100</a:t>
                </a:r>
              </a:p>
            </p:txBody>
          </p:sp>
          <p:sp>
            <p:nvSpPr>
              <p:cNvPr id="45" name="markerPill45"/>
              <p:cNvSpPr/>
              <p:nvPr/>
            </p:nvSpPr>
            <p:spPr>
              <a:xfrm>
                <a:off x="9326240" y="2282000"/>
                <a:ext cx="624480" cy="557050"/>
              </a:xfrm>
              <a:prstGeom prst="roundRect">
                <a:avLst>
                  <a:gd name="adj" fmla="val 30000"/>
                </a:avLst>
              </a:prstGeom>
              <a:solidFill>
                <a:srgbClr val="F5F7FA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46" name="tb46"/>
              <p:cNvSpPr txBox="1"/>
              <p:nvPr/>
            </p:nvSpPr>
            <p:spPr>
              <a:xfrm>
                <a:off x="9326240" y="2359987"/>
                <a:ext cx="624480" cy="557050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2000" b="1">
                    <a:solidFill>
                      <a:srgbClr val="0D1626"/>
                    </a:solidFill>
                    <a:latin typeface="Segoe UI"/>
                  </a:rPr>
                  <a:t>78</a:t>
                </a:r>
              </a:p>
            </p:txBody>
          </p:sp>
          <p:sp>
            <p:nvSpPr>
              <p:cNvPr id="47" name="markerPoint47"/>
              <p:cNvSpPr/>
              <p:nvPr/>
            </p:nvSpPr>
            <p:spPr>
              <a:xfrm rot="10800000">
                <a:off x="9528480" y="3163275"/>
                <a:ext cx="220000" cy="190000"/>
              </a:xfrm>
              <a:prstGeom prst="triangle">
                <a:avLst/>
              </a:prstGeom>
              <a:solidFill>
                <a:srgbClr val="F5F7FA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48" name="markerBlade48"/>
              <p:cNvSpPr/>
              <p:nvPr/>
            </p:nvSpPr>
            <p:spPr>
              <a:xfrm>
                <a:off x="9612480" y="3313275"/>
                <a:ext cx="52000" cy="551350"/>
              </a:xfrm>
              <a:prstGeom prst="rect">
                <a:avLst/>
              </a:prstGeom>
              <a:solidFill>
                <a:srgbClr val="F5F7FA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49" name="tb49"/>
              <p:cNvSpPr txBox="1"/>
              <p:nvPr/>
            </p:nvSpPr>
            <p:spPr>
              <a:xfrm>
                <a:off x="3776000" y="5011375"/>
                <a:ext cx="7516000" cy="174625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The Frontier Scale · Emerging 0–29 · Developing 30–54 · Advancing 55–84 · Frontier 85–100</a:t>
                </a:r>
              </a:p>
            </p:txBody>
          </p:sp>
          <p:sp>
            <p:nvSpPr>
              <p:cNvPr id="50" name="tb50"/>
              <p:cNvSpPr txBox="1"/>
              <p:nvPr/>
            </p:nvSpPr>
            <p:spPr>
              <a:xfrm>
                <a:off x="3776000" y="4524499"/>
                <a:ext cx="7516000" cy="396876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/>
                <a:r>
                  <a:rPr lang="en-US" sz="1250">
                    <a:solidFill>
                      <a:srgbClr val="8FA0B8"/>
                    </a:solidFill>
                    <a:latin typeface="Segoe UI"/>
                  </a:rPr>
                  <a:t>Live view August 29, 2026 · Last counted Run #4 2026-07-30 · assessment overdue 3 days</a:t>
                </a:r>
              </a:p>
            </p:txBody>
          </p:sp>
        </p:grpSp>
      </p:grpSp>
      <p:sp>
        <p:nvSpPr>
          <p:cNvPr id="53" name="tb53"/>
          <p:cNvSpPr txBox="1"/>
          <p:nvPr/>
        </p:nvSpPr>
        <p:spPr>
          <a:xfrm>
            <a:off x="900000" y="5490000"/>
            <a:ext cx="10392000" cy="9652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1600" b="1">
                <a:solidFill>
                  <a:srgbClr val="F5F7FA"/>
                </a:solidFill>
                <a:latin typeface="Segoe UI"/>
              </a:rPr>
              <a:t>This deck regenerates from the live view and carries its completed assessment evidence — no one prepared it.</a:t>
            </a:r>
          </a:p>
          <a:p>
            <a:pPr>
              <a:spcBef>
                <a:spcPts val="600"/>
              </a:spcBef>
            </a:pPr>
            <a:r>
              <a:rPr lang="en-US" sz="1200">
                <a:solidFill>
                  <a:srgbClr val="8FA0B8"/>
                </a:solidFill>
                <a:latin typeface="Segoe UI"/>
              </a:rPr>
              <a:t>The whole AI estate: Copilot seats · agents &amp; credits · Azure AI — counted from the tenant’s own signals, never estimated.</a:t>
            </a:r>
          </a:p>
        </p:txBody>
      </p:sp>
      <p:sp>
        <p:nvSpPr>
          <p:cNvPr id="54" name="tb54"/>
          <p:cNvSpPr txBox="1"/>
          <p:nvPr/>
        </p:nvSpPr>
        <p:spPr>
          <a:xfrm>
            <a:off x="900000" y="6298000"/>
            <a:ext cx="10392000" cy="3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100">
                <a:solidFill>
                  <a:srgbClr val="8FA0B8"/>
                </a:solidFill>
                <a:latin typeface="Segoe UI"/>
              </a:rPr>
              <a:t>Aristo · The Frontier Firm Report · Contoso — evaluation copy · do not redistribute · live view 2026-08-29 · Last counted Run #4 2026-07-30 · assessment overdue 3 days</a:t>
            </a:r>
          </a:p>
          <a:p>
            <a:pPr/>
            <a:r>
              <a:rPr lang="en-US" sz="1000">
                <a:solidFill>
                  <a:srgbClr val="8FA0B8"/>
                </a:solidFill>
                <a:latin typeface="Segoe UI"/>
              </a:rPr>
              <a:t>Is your org a Frontier Firm? See yours — aristo.phoenixhalo.com/example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87" name="tb87"/>
          <p:cNvSpPr txBox="1"/>
          <p:nvPr/>
        </p:nvSpPr>
        <p:spPr>
          <a:xfrm>
            <a:off x="900000" y="480000"/>
            <a:ext cx="10392000" cy="40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300" b="1" spc="300">
                <a:solidFill>
                  <a:srgbClr val="3D7BFF"/>
                </a:solidFill>
                <a:latin typeface="Segoe UI"/>
              </a:rPr>
              <a:t>THE EXACT ACCESS LIST</a:t>
            </a:r>
          </a:p>
        </p:txBody>
      </p:sp>
      <p:sp>
        <p:nvSpPr>
          <p:cNvPr id="88" name="r88"/>
          <p:cNvSpPr/>
          <p:nvPr/>
        </p:nvSpPr>
        <p:spPr>
          <a:xfrm>
            <a:off x="900000" y="980000"/>
            <a:ext cx="1400000" cy="50000"/>
          </a:xfrm>
          <a:prstGeom prst="rect">
            <a:avLst/>
          </a:prstGeom>
          <a:solidFill>
            <a:srgbClr val="3D7BFF"/>
          </a:solidFill>
          <a:ln>
            <a:noFill/>
          </a:ln>
        </p:spPr>
        <p:txBody>
          <a:bodyPr/>
          <a:lstStyle/>
          <a:p/>
        </p:txBody>
      </p:sp>
      <p:sp>
        <p:nvSpPr>
          <p:cNvPr id="89" name="tb89"/>
          <p:cNvSpPr txBox="1"/>
          <p:nvPr/>
        </p:nvSpPr>
        <p:spPr>
          <a:xfrm>
            <a:off x="900000" y="1150000"/>
            <a:ext cx="10392000" cy="850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2400" b="1">
                <a:solidFill>
                  <a:srgbClr val="F5F7FA"/>
                </a:solidFill>
                <a:latin typeface="Segoe UI"/>
              </a:rPr>
              <a:t>Every scope Aristo asks for is a READ — 5 lenses, no write among them.</a:t>
            </a:r>
          </a:p>
        </p:txBody>
      </p:sp>
      <p:grpSp>
        <p:nvGrpSpPr>
          <p:cNvPr id="86" name="inst-lamps-86" descr="aristo-instrument kind=lamps cx=10392000 cy=3300000 canvas=0.4101"/>
          <p:cNvGrpSpPr/>
          <p:nvPr/>
        </p:nvGrpSpPr>
        <p:grpSpPr>
          <a:xfrm>
            <a:off x="900000" y="2150000"/>
            <a:ext cx="10392000" cy="3300000"/>
            <a:chOff x="900000" y="2150000"/>
            <a:chExt cx="10392000" cy="3300000"/>
          </a:xfrm>
        </p:grpSpPr>
        <p:sp>
          <p:nvSpPr>
            <p:cNvPr id="55" name="housing55"/>
            <p:cNvSpPr/>
            <p:nvPr/>
          </p:nvSpPr>
          <p:spPr>
            <a:xfrm>
              <a:off x="1543410" y="2150000"/>
              <a:ext cx="583580" cy="1535738"/>
            </a:xfrm>
            <a:prstGeom prst="roundRect">
              <a:avLst>
                <a:gd name="adj" fmla="val 18000"/>
              </a:avLst>
            </a:prstGeom>
            <a:solidFill>
              <a:srgbClr val="111D33"/>
            </a:solidFill>
            <a:ln w="1905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56" name="lensOff56"/>
            <p:cNvSpPr/>
            <p:nvPr/>
          </p:nvSpPr>
          <p:spPr>
            <a:xfrm>
              <a:off x="1683469" y="2288216"/>
              <a:ext cx="303462" cy="303462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57" name="lensOff57"/>
            <p:cNvSpPr/>
            <p:nvPr/>
          </p:nvSpPr>
          <p:spPr>
            <a:xfrm>
              <a:off x="1683469" y="2766138"/>
              <a:ext cx="303462" cy="303462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58" name="halo58"/>
            <p:cNvSpPr/>
            <p:nvPr/>
          </p:nvSpPr>
          <p:spPr>
            <a:xfrm>
              <a:off x="1589396" y="3149987"/>
              <a:ext cx="491608" cy="491608"/>
            </a:xfrm>
            <a:prstGeom prst="ellipse">
              <a:avLst/>
            </a:prstGeom>
            <a:solidFill>
              <a:srgbClr val="3FB68B">
                <a:alpha val="16000"/>
              </a:srgb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59" name="lensOn59"/>
            <p:cNvSpPr/>
            <p:nvPr/>
          </p:nvSpPr>
          <p:spPr>
            <a:xfrm>
              <a:off x="1683469" y="3244060"/>
              <a:ext cx="303462" cy="303462"/>
            </a:xfrm>
            <a:prstGeom prst="ellipse">
              <a:avLst/>
            </a:prstGeom>
            <a:solidFill>
              <a:srgbClr val="3FB68B"/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60" name="tb60"/>
            <p:cNvSpPr txBox="1"/>
            <p:nvPr/>
          </p:nvSpPr>
          <p:spPr>
            <a:xfrm>
              <a:off x="900000" y="3825738"/>
              <a:ext cx="1870400" cy="568000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 algn="ctr"/>
              <a:r>
                <a:rPr lang="en-US" sz="1100" b="1">
                  <a:solidFill>
                    <a:srgbClr val="F5F7FA"/>
                  </a:solidFill>
                  <a:latin typeface="Segoe UI"/>
                </a:rPr>
                <a:t>Reports.Read.All</a:t>
              </a:r>
            </a:p>
            <a:p>
              <a:pPr algn="ctr">
                <a:spcBef>
                  <a:spcPts val="500"/>
                </a:spcBef>
              </a:pPr>
              <a:r>
                <a:rPr lang="en-US" sz="1000">
                  <a:solidFill>
                    <a:srgbClr val="8FA0B8"/>
                  </a:solidFill>
                  <a:latin typeface="Segoe UI"/>
                </a:rPr>
                <a:t>read-only</a:t>
              </a:r>
            </a:p>
          </p:txBody>
        </p:sp>
        <p:sp>
          <p:nvSpPr>
            <p:cNvPr id="61" name="housing61"/>
            <p:cNvSpPr/>
            <p:nvPr/>
          </p:nvSpPr>
          <p:spPr>
            <a:xfrm>
              <a:off x="3673810" y="2150000"/>
              <a:ext cx="583580" cy="1535738"/>
            </a:xfrm>
            <a:prstGeom prst="roundRect">
              <a:avLst>
                <a:gd name="adj" fmla="val 18000"/>
              </a:avLst>
            </a:prstGeom>
            <a:solidFill>
              <a:srgbClr val="111D33"/>
            </a:solidFill>
            <a:ln w="1905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62" name="lensOff62"/>
            <p:cNvSpPr/>
            <p:nvPr/>
          </p:nvSpPr>
          <p:spPr>
            <a:xfrm>
              <a:off x="3813869" y="2288216"/>
              <a:ext cx="303462" cy="303462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63" name="lensOff63"/>
            <p:cNvSpPr/>
            <p:nvPr/>
          </p:nvSpPr>
          <p:spPr>
            <a:xfrm>
              <a:off x="3813869" y="2766138"/>
              <a:ext cx="303462" cy="303462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64" name="halo64"/>
            <p:cNvSpPr/>
            <p:nvPr/>
          </p:nvSpPr>
          <p:spPr>
            <a:xfrm>
              <a:off x="3719796" y="3149987"/>
              <a:ext cx="491608" cy="491608"/>
            </a:xfrm>
            <a:prstGeom prst="ellipse">
              <a:avLst/>
            </a:prstGeom>
            <a:solidFill>
              <a:srgbClr val="3FB68B">
                <a:alpha val="16000"/>
              </a:srgb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65" name="lensOn65"/>
            <p:cNvSpPr/>
            <p:nvPr/>
          </p:nvSpPr>
          <p:spPr>
            <a:xfrm>
              <a:off x="3813869" y="3244060"/>
              <a:ext cx="303462" cy="303462"/>
            </a:xfrm>
            <a:prstGeom prst="ellipse">
              <a:avLst/>
            </a:prstGeom>
            <a:solidFill>
              <a:srgbClr val="3FB68B"/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66" name="tb66"/>
            <p:cNvSpPr txBox="1"/>
            <p:nvPr/>
          </p:nvSpPr>
          <p:spPr>
            <a:xfrm>
              <a:off x="3030400" y="3825738"/>
              <a:ext cx="1870400" cy="568000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 algn="ctr"/>
              <a:r>
                <a:rPr lang="en-US" sz="1100" b="1">
                  <a:solidFill>
                    <a:srgbClr val="F5F7FA"/>
                  </a:solidFill>
                  <a:latin typeface="Segoe UI"/>
                </a:rPr>
                <a:t>ReportSettings.Read.All</a:t>
              </a:r>
            </a:p>
            <a:p>
              <a:pPr algn="ctr">
                <a:spcBef>
                  <a:spcPts val="500"/>
                </a:spcBef>
              </a:pPr>
              <a:r>
                <a:rPr lang="en-US" sz="1000">
                  <a:solidFill>
                    <a:srgbClr val="8FA0B8"/>
                  </a:solidFill>
                  <a:latin typeface="Segoe UI"/>
                </a:rPr>
                <a:t>read-only</a:t>
              </a:r>
            </a:p>
          </p:txBody>
        </p:sp>
        <p:sp>
          <p:nvSpPr>
            <p:cNvPr id="67" name="housing67"/>
            <p:cNvSpPr/>
            <p:nvPr/>
          </p:nvSpPr>
          <p:spPr>
            <a:xfrm>
              <a:off x="5804210" y="2150000"/>
              <a:ext cx="583580" cy="1535738"/>
            </a:xfrm>
            <a:prstGeom prst="roundRect">
              <a:avLst>
                <a:gd name="adj" fmla="val 18000"/>
              </a:avLst>
            </a:prstGeom>
            <a:solidFill>
              <a:srgbClr val="111D33"/>
            </a:solidFill>
            <a:ln w="1905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68" name="lensOff68"/>
            <p:cNvSpPr/>
            <p:nvPr/>
          </p:nvSpPr>
          <p:spPr>
            <a:xfrm>
              <a:off x="5944269" y="2288216"/>
              <a:ext cx="303462" cy="303462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69" name="lensOff69"/>
            <p:cNvSpPr/>
            <p:nvPr/>
          </p:nvSpPr>
          <p:spPr>
            <a:xfrm>
              <a:off x="5944269" y="2766138"/>
              <a:ext cx="303462" cy="303462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70" name="halo70"/>
            <p:cNvSpPr/>
            <p:nvPr/>
          </p:nvSpPr>
          <p:spPr>
            <a:xfrm>
              <a:off x="5850196" y="3149987"/>
              <a:ext cx="491608" cy="491608"/>
            </a:xfrm>
            <a:prstGeom prst="ellipse">
              <a:avLst/>
            </a:prstGeom>
            <a:solidFill>
              <a:srgbClr val="3FB68B">
                <a:alpha val="16000"/>
              </a:srgb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71" name="lensOn71"/>
            <p:cNvSpPr/>
            <p:nvPr/>
          </p:nvSpPr>
          <p:spPr>
            <a:xfrm>
              <a:off x="5944269" y="3244060"/>
              <a:ext cx="303462" cy="303462"/>
            </a:xfrm>
            <a:prstGeom prst="ellipse">
              <a:avLst/>
            </a:prstGeom>
            <a:solidFill>
              <a:srgbClr val="3FB68B"/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72" name="tb72"/>
            <p:cNvSpPr txBox="1"/>
            <p:nvPr/>
          </p:nvSpPr>
          <p:spPr>
            <a:xfrm>
              <a:off x="5160800" y="3825738"/>
              <a:ext cx="1870400" cy="568000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 algn="ctr"/>
              <a:r>
                <a:rPr lang="en-US" sz="1100" b="1">
                  <a:solidFill>
                    <a:srgbClr val="F5F7FA"/>
                  </a:solidFill>
                  <a:latin typeface="Segoe UI"/>
                </a:rPr>
                <a:t>User.Read.All</a:t>
              </a:r>
            </a:p>
            <a:p>
              <a:pPr algn="ctr">
                <a:spcBef>
                  <a:spcPts val="500"/>
                </a:spcBef>
              </a:pPr>
              <a:r>
                <a:rPr lang="en-US" sz="1000">
                  <a:solidFill>
                    <a:srgbClr val="8FA0B8"/>
                  </a:solidFill>
                  <a:latin typeface="Segoe UI"/>
                </a:rPr>
                <a:t>read-only</a:t>
              </a:r>
            </a:p>
          </p:txBody>
        </p:sp>
        <p:sp>
          <p:nvSpPr>
            <p:cNvPr id="73" name="housing73"/>
            <p:cNvSpPr/>
            <p:nvPr/>
          </p:nvSpPr>
          <p:spPr>
            <a:xfrm>
              <a:off x="7934610" y="2150000"/>
              <a:ext cx="583580" cy="1535738"/>
            </a:xfrm>
            <a:prstGeom prst="roundRect">
              <a:avLst>
                <a:gd name="adj" fmla="val 18000"/>
              </a:avLst>
            </a:prstGeom>
            <a:solidFill>
              <a:srgbClr val="111D33"/>
            </a:solidFill>
            <a:ln w="1905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74" name="lensOff74"/>
            <p:cNvSpPr/>
            <p:nvPr/>
          </p:nvSpPr>
          <p:spPr>
            <a:xfrm>
              <a:off x="8074669" y="2288216"/>
              <a:ext cx="303462" cy="303462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75" name="lensOff75"/>
            <p:cNvSpPr/>
            <p:nvPr/>
          </p:nvSpPr>
          <p:spPr>
            <a:xfrm>
              <a:off x="8074669" y="2766138"/>
              <a:ext cx="303462" cy="303462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76" name="halo76"/>
            <p:cNvSpPr/>
            <p:nvPr/>
          </p:nvSpPr>
          <p:spPr>
            <a:xfrm>
              <a:off x="7980596" y="3149987"/>
              <a:ext cx="491608" cy="491608"/>
            </a:xfrm>
            <a:prstGeom prst="ellipse">
              <a:avLst/>
            </a:prstGeom>
            <a:solidFill>
              <a:srgbClr val="3FB68B">
                <a:alpha val="16000"/>
              </a:srgb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77" name="lensOn77"/>
            <p:cNvSpPr/>
            <p:nvPr/>
          </p:nvSpPr>
          <p:spPr>
            <a:xfrm>
              <a:off x="8074669" y="3244060"/>
              <a:ext cx="303462" cy="303462"/>
            </a:xfrm>
            <a:prstGeom prst="ellipse">
              <a:avLst/>
            </a:prstGeom>
            <a:solidFill>
              <a:srgbClr val="3FB68B"/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78" name="tb78"/>
            <p:cNvSpPr txBox="1"/>
            <p:nvPr/>
          </p:nvSpPr>
          <p:spPr>
            <a:xfrm>
              <a:off x="7291200" y="3825738"/>
              <a:ext cx="1870400" cy="568000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 algn="ctr"/>
              <a:r>
                <a:rPr lang="en-US" sz="1100" b="1">
                  <a:solidFill>
                    <a:srgbClr val="F5F7FA"/>
                  </a:solidFill>
                  <a:latin typeface="Segoe UI"/>
                </a:rPr>
                <a:t>ServiceMessage.Read.All</a:t>
              </a:r>
            </a:p>
            <a:p>
              <a:pPr algn="ctr">
                <a:spcBef>
                  <a:spcPts val="500"/>
                </a:spcBef>
              </a:pPr>
              <a:r>
                <a:rPr lang="en-US" sz="1000">
                  <a:solidFill>
                    <a:srgbClr val="8FA0B8"/>
                  </a:solidFill>
                  <a:latin typeface="Segoe UI"/>
                </a:rPr>
                <a:t>read-only</a:t>
              </a:r>
            </a:p>
          </p:txBody>
        </p:sp>
        <p:sp>
          <p:nvSpPr>
            <p:cNvPr id="79" name="housing79"/>
            <p:cNvSpPr/>
            <p:nvPr/>
          </p:nvSpPr>
          <p:spPr>
            <a:xfrm>
              <a:off x="10065010" y="2150000"/>
              <a:ext cx="583580" cy="1535738"/>
            </a:xfrm>
            <a:prstGeom prst="roundRect">
              <a:avLst>
                <a:gd name="adj" fmla="val 18000"/>
              </a:avLst>
            </a:prstGeom>
            <a:solidFill>
              <a:srgbClr val="111D33"/>
            </a:solidFill>
            <a:ln w="1905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80" name="lensOff80"/>
            <p:cNvSpPr/>
            <p:nvPr/>
          </p:nvSpPr>
          <p:spPr>
            <a:xfrm>
              <a:off x="10205069" y="2288216"/>
              <a:ext cx="303462" cy="303462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81" name="lensOff81"/>
            <p:cNvSpPr/>
            <p:nvPr/>
          </p:nvSpPr>
          <p:spPr>
            <a:xfrm>
              <a:off x="10205069" y="2766138"/>
              <a:ext cx="303462" cy="303462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82" name="halo82"/>
            <p:cNvSpPr/>
            <p:nvPr/>
          </p:nvSpPr>
          <p:spPr>
            <a:xfrm>
              <a:off x="10110996" y="3149987"/>
              <a:ext cx="491608" cy="491608"/>
            </a:xfrm>
            <a:prstGeom prst="ellipse">
              <a:avLst/>
            </a:prstGeom>
            <a:solidFill>
              <a:srgbClr val="3FB68B">
                <a:alpha val="16000"/>
              </a:srgb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83" name="lensOn83"/>
            <p:cNvSpPr/>
            <p:nvPr/>
          </p:nvSpPr>
          <p:spPr>
            <a:xfrm>
              <a:off x="10205069" y="3244060"/>
              <a:ext cx="303462" cy="303462"/>
            </a:xfrm>
            <a:prstGeom prst="ellipse">
              <a:avLst/>
            </a:prstGeom>
            <a:solidFill>
              <a:srgbClr val="3FB68B"/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84" name="tb84"/>
            <p:cNvSpPr txBox="1"/>
            <p:nvPr/>
          </p:nvSpPr>
          <p:spPr>
            <a:xfrm>
              <a:off x="9421600" y="3825738"/>
              <a:ext cx="1870400" cy="568000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 algn="ctr"/>
              <a:r>
                <a:rPr lang="en-US" sz="1100" b="1">
                  <a:solidFill>
                    <a:srgbClr val="F5F7FA"/>
                  </a:solidFill>
                  <a:latin typeface="Segoe UI"/>
                </a:rPr>
                <a:t>Sites.Read.All / Mail.Read</a:t>
              </a:r>
            </a:p>
            <a:p>
              <a:pPr algn="ctr">
                <a:spcBef>
                  <a:spcPts val="500"/>
                </a:spcBef>
              </a:pPr>
              <a:r>
                <a:rPr lang="en-US" sz="1000">
                  <a:solidFill>
                    <a:srgbClr val="8FA0B8"/>
                  </a:solidFill>
                  <a:latin typeface="Segoe UI"/>
                </a:rPr>
                <a:t>optional · off by default</a:t>
              </a:r>
            </a:p>
          </p:txBody>
        </p:sp>
        <p:sp>
          <p:nvSpPr>
            <p:cNvPr id="85" name="tb85"/>
            <p:cNvSpPr txBox="1"/>
            <p:nvPr/>
          </p:nvSpPr>
          <p:spPr>
            <a:xfrm>
              <a:off x="900000" y="4576875"/>
              <a:ext cx="10392000" cy="873125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100">
                  <a:solidFill>
                    <a:srgbClr val="8FA0B8"/>
                  </a:solidFill>
                  <a:latin typeface="Segoe UI"/>
                </a:rPr>
                <a:t>Reports.Read.All — Copilot usage signals — which seats are active vs cold. Aggregate, k-anonymous (five or more).   ·   ReportSettings.Read.All — Honors your tenant’s display-name concealment setting — we follow your policy, never override it.   ·   User.Read.All — Department grouping so leaders see teams, never individuals.   ·   ServiceMessage.Read.All — Your own Message Center — which Copilot capabilities are landing in your tenant.   ·   Sites.Read.All / Mail.Read — Only if you enable inbox-reactive help later; scoped by your Exchange policy; fail-closed until proven.</a:t>
              </a:r>
            </a:p>
          </p:txBody>
        </p:sp>
      </p:grpSp>
      <p:sp>
        <p:nvSpPr>
          <p:cNvPr id="90" name="tb90"/>
          <p:cNvSpPr txBox="1"/>
          <p:nvPr/>
        </p:nvSpPr>
        <p:spPr>
          <a:xfrm>
            <a:off x="900000" y="5742000"/>
            <a:ext cx="10392000" cy="508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1600" b="1">
                <a:solidFill>
                  <a:srgbClr val="3FB68B"/>
                </a:solidFill>
                <a:latin typeface="Segoe UI"/>
              </a:rPr>
              <a:t>Consent once in Entra, and revoke there the moment you want to — every Graph call stops immediately.</a:t>
            </a:r>
          </a:p>
        </p:txBody>
      </p:sp>
      <p:sp>
        <p:nvSpPr>
          <p:cNvPr id="91" name="tb91"/>
          <p:cNvSpPr txBox="1"/>
          <p:nvPr/>
        </p:nvSpPr>
        <p:spPr>
          <a:xfrm>
            <a:off x="900000" y="6298000"/>
            <a:ext cx="10392000" cy="3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100">
                <a:solidFill>
                  <a:srgbClr val="8FA0B8"/>
                </a:solidFill>
                <a:latin typeface="Segoe UI"/>
              </a:rPr>
              <a:t>Aristo · The Frontier Firm Report · Contoso — evaluation copy · do not redistribute · live view 2026-08-29 · Last counted Run #4 2026-07-30 · assessment overdue 3 days</a:t>
            </a:r>
          </a:p>
          <a:p>
            <a:pPr/>
            <a:r>
              <a:rPr lang="en-US" sz="1000">
                <a:solidFill>
                  <a:srgbClr val="8FA0B8"/>
                </a:solidFill>
                <a:latin typeface="Segoe UI"/>
              </a:rPr>
              <a:t>Is your org a Frontier Firm? See yours — aristo.phoenixhalo.com/example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7" name="tb107"/>
          <p:cNvSpPr txBox="1"/>
          <p:nvPr/>
        </p:nvSpPr>
        <p:spPr>
          <a:xfrm>
            <a:off x="900000" y="480000"/>
            <a:ext cx="10392000" cy="40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300" b="1" spc="300">
                <a:solidFill>
                  <a:srgbClr val="3D7BFF"/>
                </a:solidFill>
                <a:latin typeface="Segoe UI"/>
              </a:rPr>
              <a:t>SCAN COVERAGE</a:t>
            </a:r>
          </a:p>
        </p:txBody>
      </p:sp>
      <p:sp>
        <p:nvSpPr>
          <p:cNvPr id="108" name="r108"/>
          <p:cNvSpPr/>
          <p:nvPr/>
        </p:nvSpPr>
        <p:spPr>
          <a:xfrm>
            <a:off x="900000" y="980000"/>
            <a:ext cx="1400000" cy="50000"/>
          </a:xfrm>
          <a:prstGeom prst="rect">
            <a:avLst/>
          </a:prstGeom>
          <a:solidFill>
            <a:srgbClr val="3D7B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09" name="tb109"/>
          <p:cNvSpPr txBox="1"/>
          <p:nvPr/>
        </p:nvSpPr>
        <p:spPr>
          <a:xfrm>
            <a:off x="900000" y="1150000"/>
            <a:ext cx="10392000" cy="850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2400" b="1">
                <a:solidFill>
                  <a:srgbClr val="F5F7FA"/>
                </a:solidFill>
                <a:latin typeface="Segoe UI"/>
              </a:rPr>
              <a:t>5 of 11 signals are read in this live view; one consent adds the rest.</a:t>
            </a:r>
          </a:p>
        </p:txBody>
      </p:sp>
      <p:grpSp>
        <p:nvGrpSpPr>
          <p:cNvPr id="106" name="inst-gauge-106" descr="aristo-instrument kind=gauge cx=10392000 cy=3300000 canvas=0.4101"/>
          <p:cNvGrpSpPr/>
          <p:nvPr/>
        </p:nvGrpSpPr>
        <p:grpSpPr>
          <a:xfrm>
            <a:off x="900000" y="2150000"/>
            <a:ext cx="10392000" cy="3300000"/>
            <a:chOff x="900000" y="2150000"/>
            <a:chExt cx="10392000" cy="3300000"/>
          </a:xfrm>
        </p:grpSpPr>
        <p:sp>
          <p:nvSpPr>
            <p:cNvPr id="92" name="tb92"/>
            <p:cNvSpPr txBox="1"/>
            <p:nvPr/>
          </p:nvSpPr>
          <p:spPr>
            <a:xfrm>
              <a:off x="900000" y="2150000"/>
              <a:ext cx="10392000" cy="1608412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/>
              <a:r>
                <a:rPr lang="en-US" sz="5000" b="1">
                  <a:solidFill>
                    <a:srgbClr val="F5F7FA"/>
                  </a:solidFill>
                  <a:latin typeface="Segoe UI"/>
                </a:rPr>
                <a:t>5 of 11</a:t>
              </a:r>
            </a:p>
            <a:p>
              <a:pPr>
                <a:spcBef>
                  <a:spcPts val="600"/>
                </a:spcBef>
              </a:pPr>
              <a:r>
                <a:rPr lang="en-US" sz="1400" b="1">
                  <a:solidFill>
                    <a:srgbClr val="3FB68B"/>
                  </a:solidFill>
                  <a:latin typeface="Segoe UI"/>
                </a:rPr>
                <a:t>6 more are one read-only consent away</a:t>
              </a:r>
            </a:p>
          </p:txBody>
        </p:sp>
        <p:sp>
          <p:nvSpPr>
            <p:cNvPr id="93" name="cell93"/>
            <p:cNvSpPr/>
            <p:nvPr/>
          </p:nvSpPr>
          <p:spPr>
            <a:xfrm>
              <a:off x="900000" y="3758412"/>
              <a:ext cx="893818" cy="1164712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94" name="cell94"/>
            <p:cNvSpPr/>
            <p:nvPr/>
          </p:nvSpPr>
          <p:spPr>
            <a:xfrm>
              <a:off x="1849818" y="3758412"/>
              <a:ext cx="893818" cy="1164712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95" name="cell95"/>
            <p:cNvSpPr/>
            <p:nvPr/>
          </p:nvSpPr>
          <p:spPr>
            <a:xfrm>
              <a:off x="2799636" y="3758412"/>
              <a:ext cx="893818" cy="1164712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96" name="cell96"/>
            <p:cNvSpPr/>
            <p:nvPr/>
          </p:nvSpPr>
          <p:spPr>
            <a:xfrm>
              <a:off x="3749454" y="3758412"/>
              <a:ext cx="893818" cy="1164712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97" name="cell97"/>
            <p:cNvSpPr/>
            <p:nvPr/>
          </p:nvSpPr>
          <p:spPr>
            <a:xfrm>
              <a:off x="4699272" y="3758412"/>
              <a:ext cx="893818" cy="1164712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98" name="cell98"/>
            <p:cNvSpPr/>
            <p:nvPr/>
          </p:nvSpPr>
          <p:spPr>
            <a:xfrm>
              <a:off x="5649090" y="3758412"/>
              <a:ext cx="893818" cy="1164712"/>
            </a:xfrm>
            <a:prstGeom prst="roundRect">
              <a:avLst>
                <a:gd name="adj" fmla="val 18000"/>
              </a:avLst>
            </a:prstGeom>
            <a:pattFill prst="ltUpDiag">
              <a:fgClr>
                <a:srgbClr val="3D7BFF"/>
              </a:fgClr>
              <a:bgClr>
                <a:srgbClr val="223052"/>
              </a:bgClr>
            </a:patt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99" name="cell99"/>
            <p:cNvSpPr/>
            <p:nvPr/>
          </p:nvSpPr>
          <p:spPr>
            <a:xfrm>
              <a:off x="6598908" y="3758412"/>
              <a:ext cx="893818" cy="1164712"/>
            </a:xfrm>
            <a:prstGeom prst="roundRect">
              <a:avLst>
                <a:gd name="adj" fmla="val 18000"/>
              </a:avLst>
            </a:prstGeom>
            <a:pattFill prst="ltUpDiag">
              <a:fgClr>
                <a:srgbClr val="3D7BFF"/>
              </a:fgClr>
              <a:bgClr>
                <a:srgbClr val="223052"/>
              </a:bgClr>
            </a:patt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00" name="cell100"/>
            <p:cNvSpPr/>
            <p:nvPr/>
          </p:nvSpPr>
          <p:spPr>
            <a:xfrm>
              <a:off x="7548726" y="3758412"/>
              <a:ext cx="893818" cy="1164712"/>
            </a:xfrm>
            <a:prstGeom prst="roundRect">
              <a:avLst>
                <a:gd name="adj" fmla="val 18000"/>
              </a:avLst>
            </a:prstGeom>
            <a:pattFill prst="ltUpDiag">
              <a:fgClr>
                <a:srgbClr val="3D7BFF"/>
              </a:fgClr>
              <a:bgClr>
                <a:srgbClr val="223052"/>
              </a:bgClr>
            </a:patt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01" name="cell101"/>
            <p:cNvSpPr/>
            <p:nvPr/>
          </p:nvSpPr>
          <p:spPr>
            <a:xfrm>
              <a:off x="8498544" y="3758412"/>
              <a:ext cx="893818" cy="1164712"/>
            </a:xfrm>
            <a:prstGeom prst="roundRect">
              <a:avLst>
                <a:gd name="adj" fmla="val 18000"/>
              </a:avLst>
            </a:prstGeom>
            <a:pattFill prst="ltUpDiag">
              <a:fgClr>
                <a:srgbClr val="3D7BFF"/>
              </a:fgClr>
              <a:bgClr>
                <a:srgbClr val="223052"/>
              </a:bgClr>
            </a:patt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02" name="cell102"/>
            <p:cNvSpPr/>
            <p:nvPr/>
          </p:nvSpPr>
          <p:spPr>
            <a:xfrm>
              <a:off x="9448362" y="3758412"/>
              <a:ext cx="893818" cy="1164712"/>
            </a:xfrm>
            <a:prstGeom prst="roundRect">
              <a:avLst>
                <a:gd name="adj" fmla="val 18000"/>
              </a:avLst>
            </a:prstGeom>
            <a:pattFill prst="ltUpDiag">
              <a:fgClr>
                <a:srgbClr val="3D7BFF"/>
              </a:fgClr>
              <a:bgClr>
                <a:srgbClr val="223052"/>
              </a:bgClr>
            </a:patt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03" name="cell103"/>
            <p:cNvSpPr/>
            <p:nvPr/>
          </p:nvSpPr>
          <p:spPr>
            <a:xfrm>
              <a:off x="10398180" y="3758412"/>
              <a:ext cx="893818" cy="1164712"/>
            </a:xfrm>
            <a:prstGeom prst="roundRect">
              <a:avLst>
                <a:gd name="adj" fmla="val 18000"/>
              </a:avLst>
            </a:prstGeom>
            <a:pattFill prst="ltUpDiag">
              <a:fgClr>
                <a:srgbClr val="3D7BFF"/>
              </a:fgClr>
              <a:bgClr>
                <a:srgbClr val="223052"/>
              </a:bgClr>
            </a:patt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04" name="tb104"/>
            <p:cNvSpPr txBox="1"/>
            <p:nvPr/>
          </p:nvSpPr>
          <p:spPr>
            <a:xfrm>
              <a:off x="900000" y="5043124"/>
              <a:ext cx="10392000" cy="214313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350">
                  <a:solidFill>
                    <a:srgbClr val="8FA0B8"/>
                  </a:solidFill>
                  <a:latin typeface="Segoe UI"/>
                </a:rPr>
                <a:t>Each cell is one signal source Aristo can read.</a:t>
              </a:r>
            </a:p>
          </p:txBody>
        </p:sp>
        <p:sp>
          <p:nvSpPr>
            <p:cNvPr id="105" name="tb105"/>
            <p:cNvSpPr txBox="1"/>
            <p:nvPr/>
          </p:nvSpPr>
          <p:spPr>
            <a:xfrm>
              <a:off x="900000" y="5267437"/>
              <a:ext cx="10392000" cy="182563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150">
                  <a:solidFill>
                    <a:srgbClr val="8FA0B8"/>
                  </a:solidFill>
                  <a:latin typeface="Segoe UI"/>
                </a:rPr>
                <a:t>solid = read in this live view · 45° hatch = one read-only consent away · empty = not read at all</a:t>
              </a:r>
            </a:p>
          </p:txBody>
        </p:sp>
      </p:grpSp>
      <p:sp>
        <p:nvSpPr>
          <p:cNvPr id="110" name="tb110"/>
          <p:cNvSpPr txBox="1"/>
          <p:nvPr/>
        </p:nvSpPr>
        <p:spPr>
          <a:xfrm>
            <a:off x="900000" y="5742000"/>
            <a:ext cx="10392000" cy="508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1600" b="1">
                <a:solidFill>
                  <a:srgbClr val="3FB68B"/>
                </a:solidFill>
                <a:latin typeface="Segoe UI"/>
              </a:rPr>
              <a:t>Grant the one consent you are comfortable with — each is independent, and none of them writes.</a:t>
            </a:r>
          </a:p>
        </p:txBody>
      </p:sp>
      <p:sp>
        <p:nvSpPr>
          <p:cNvPr id="111" name="tb111"/>
          <p:cNvSpPr txBox="1"/>
          <p:nvPr/>
        </p:nvSpPr>
        <p:spPr>
          <a:xfrm>
            <a:off x="900000" y="6298000"/>
            <a:ext cx="10392000" cy="3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100">
                <a:solidFill>
                  <a:srgbClr val="8FA0B8"/>
                </a:solidFill>
                <a:latin typeface="Segoe UI"/>
              </a:rPr>
              <a:t>Aristo · The Frontier Firm Report · Contoso — evaluation copy · do not redistribute · live view 2026-08-29 · Last counted Run #4 2026-07-30 · assessment overdue 3 days</a:t>
            </a:r>
          </a:p>
          <a:p>
            <a:pPr/>
            <a:r>
              <a:rPr lang="en-US" sz="1000">
                <a:solidFill>
                  <a:srgbClr val="8FA0B8"/>
                </a:solidFill>
                <a:latin typeface="Segoe UI"/>
              </a:rPr>
              <a:t>Is your org a Frontier Firm? See yours — aristo.phoenixhalo.com/example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32" name="tb132"/>
          <p:cNvSpPr txBox="1"/>
          <p:nvPr/>
        </p:nvSpPr>
        <p:spPr>
          <a:xfrm>
            <a:off x="900000" y="480000"/>
            <a:ext cx="10392000" cy="40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300" b="1" spc="300">
                <a:solidFill>
                  <a:srgbClr val="3D7BFF"/>
                </a:solidFill>
                <a:latin typeface="Segoe UI"/>
              </a:rPr>
              <a:t>THE POSTURE</a:t>
            </a:r>
          </a:p>
        </p:txBody>
      </p:sp>
      <p:sp>
        <p:nvSpPr>
          <p:cNvPr id="133" name="r133"/>
          <p:cNvSpPr/>
          <p:nvPr/>
        </p:nvSpPr>
        <p:spPr>
          <a:xfrm>
            <a:off x="900000" y="980000"/>
            <a:ext cx="1400000" cy="50000"/>
          </a:xfrm>
          <a:prstGeom prst="rect">
            <a:avLst/>
          </a:prstGeom>
          <a:solidFill>
            <a:srgbClr val="3D7B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34" name="tb134"/>
          <p:cNvSpPr txBox="1"/>
          <p:nvPr/>
        </p:nvSpPr>
        <p:spPr>
          <a:xfrm>
            <a:off x="900000" y="1150000"/>
            <a:ext cx="10392000" cy="850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2400" b="1">
                <a:solidFill>
                  <a:srgbClr val="F5F7FA"/>
                </a:solidFill>
                <a:latin typeface="Segoe UI"/>
              </a:rPr>
              <a:t>Nothing is installed, nobody is named, and one click ends it.</a:t>
            </a:r>
          </a:p>
        </p:txBody>
      </p:sp>
      <p:grpSp>
        <p:nvGrpSpPr>
          <p:cNvPr id="131" name="inst-lamps-131" descr="aristo-instrument kind=lamps cx=10392000 cy=3300000 canvas=0.4101"/>
          <p:cNvGrpSpPr/>
          <p:nvPr/>
        </p:nvGrpSpPr>
        <p:grpSpPr>
          <a:xfrm>
            <a:off x="900000" y="2150000"/>
            <a:ext cx="10392000" cy="3300000"/>
            <a:chOff x="900000" y="2150000"/>
            <a:chExt cx="10392000" cy="3300000"/>
          </a:xfrm>
        </p:grpSpPr>
        <p:sp>
          <p:nvSpPr>
            <p:cNvPr id="112" name="housing112"/>
            <p:cNvSpPr/>
            <p:nvPr/>
          </p:nvSpPr>
          <p:spPr>
            <a:xfrm>
              <a:off x="2165952" y="2150000"/>
              <a:ext cx="758764" cy="1996748"/>
            </a:xfrm>
            <a:prstGeom prst="roundRect">
              <a:avLst>
                <a:gd name="adj" fmla="val 18000"/>
              </a:avLst>
            </a:prstGeom>
            <a:solidFill>
              <a:srgbClr val="111D33"/>
            </a:solidFill>
            <a:ln w="1905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13" name="lensOff113"/>
            <p:cNvSpPr/>
            <p:nvPr/>
          </p:nvSpPr>
          <p:spPr>
            <a:xfrm>
              <a:off x="2348056" y="2329707"/>
              <a:ext cx="394557" cy="394557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14" name="lensOff114"/>
            <p:cNvSpPr/>
            <p:nvPr/>
          </p:nvSpPr>
          <p:spPr>
            <a:xfrm>
              <a:off x="2348056" y="2951096"/>
              <a:ext cx="394557" cy="394557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15" name="halo115"/>
            <p:cNvSpPr/>
            <p:nvPr/>
          </p:nvSpPr>
          <p:spPr>
            <a:xfrm>
              <a:off x="2225743" y="3450171"/>
              <a:ext cx="639182" cy="639182"/>
            </a:xfrm>
            <a:prstGeom prst="ellipse">
              <a:avLst/>
            </a:prstGeom>
            <a:solidFill>
              <a:srgbClr val="3FB68B">
                <a:alpha val="16000"/>
              </a:srgb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16" name="lensOn116"/>
            <p:cNvSpPr/>
            <p:nvPr/>
          </p:nvSpPr>
          <p:spPr>
            <a:xfrm>
              <a:off x="2348056" y="3572484"/>
              <a:ext cx="394557" cy="394557"/>
            </a:xfrm>
            <a:prstGeom prst="ellipse">
              <a:avLst/>
            </a:prstGeom>
            <a:solidFill>
              <a:srgbClr val="3FB68B"/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17" name="tb117"/>
            <p:cNvSpPr txBox="1"/>
            <p:nvPr/>
          </p:nvSpPr>
          <p:spPr>
            <a:xfrm>
              <a:off x="900000" y="4286748"/>
              <a:ext cx="3290667" cy="655314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 algn="ctr"/>
              <a:r>
                <a:rPr lang="en-US" sz="1450" b="1">
                  <a:solidFill>
                    <a:srgbClr val="F5F7FA"/>
                  </a:solidFill>
                  <a:latin typeface="Segoe UI"/>
                </a:rPr>
                <a:t>Read-only</a:t>
              </a:r>
            </a:p>
            <a:p>
              <a:pPr algn="ctr">
                <a:spcBef>
                  <a:spcPts val="500"/>
                </a:spcBef>
              </a:pPr>
              <a:r>
                <a:rPr lang="en-US" sz="1150">
                  <a:solidFill>
                    <a:srgbClr val="8FA0B8"/>
                  </a:solidFill>
                  <a:latin typeface="Segoe UI"/>
                </a:rPr>
                <a:t>nothing installed server-side · processed transiently</a:t>
              </a:r>
            </a:p>
          </p:txBody>
        </p:sp>
        <p:sp>
          <p:nvSpPr>
            <p:cNvPr id="118" name="housing118"/>
            <p:cNvSpPr/>
            <p:nvPr/>
          </p:nvSpPr>
          <p:spPr>
            <a:xfrm>
              <a:off x="5716619" y="2150000"/>
              <a:ext cx="758764" cy="1996748"/>
            </a:xfrm>
            <a:prstGeom prst="roundRect">
              <a:avLst>
                <a:gd name="adj" fmla="val 18000"/>
              </a:avLst>
            </a:prstGeom>
            <a:solidFill>
              <a:srgbClr val="111D33"/>
            </a:solidFill>
            <a:ln w="1905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19" name="lensOff119"/>
            <p:cNvSpPr/>
            <p:nvPr/>
          </p:nvSpPr>
          <p:spPr>
            <a:xfrm>
              <a:off x="5898723" y="2329707"/>
              <a:ext cx="394557" cy="394557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20" name="lensOff120"/>
            <p:cNvSpPr/>
            <p:nvPr/>
          </p:nvSpPr>
          <p:spPr>
            <a:xfrm>
              <a:off x="5898723" y="2951096"/>
              <a:ext cx="394557" cy="394557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21" name="halo121"/>
            <p:cNvSpPr/>
            <p:nvPr/>
          </p:nvSpPr>
          <p:spPr>
            <a:xfrm>
              <a:off x="5776410" y="3450171"/>
              <a:ext cx="639182" cy="639182"/>
            </a:xfrm>
            <a:prstGeom prst="ellipse">
              <a:avLst/>
            </a:prstGeom>
            <a:solidFill>
              <a:srgbClr val="3FB68B">
                <a:alpha val="16000"/>
              </a:srgb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22" name="lensOn122"/>
            <p:cNvSpPr/>
            <p:nvPr/>
          </p:nvSpPr>
          <p:spPr>
            <a:xfrm>
              <a:off x="5898723" y="3572484"/>
              <a:ext cx="394557" cy="394557"/>
            </a:xfrm>
            <a:prstGeom prst="ellipse">
              <a:avLst/>
            </a:prstGeom>
            <a:solidFill>
              <a:srgbClr val="3FB68B"/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23" name="tb123"/>
            <p:cNvSpPr txBox="1"/>
            <p:nvPr/>
          </p:nvSpPr>
          <p:spPr>
            <a:xfrm>
              <a:off x="4450667" y="4286748"/>
              <a:ext cx="3290667" cy="655314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 algn="ctr"/>
              <a:r>
                <a:rPr lang="en-US" sz="1450" b="1">
                  <a:solidFill>
                    <a:srgbClr val="F5F7FA"/>
                  </a:solidFill>
                  <a:latin typeface="Segoe UI"/>
                </a:rPr>
                <a:t>Aggregate, k ≥ 5</a:t>
              </a:r>
            </a:p>
            <a:p>
              <a:pPr algn="ctr">
                <a:spcBef>
                  <a:spcPts val="500"/>
                </a:spcBef>
              </a:pPr>
              <a:r>
                <a:rPr lang="en-US" sz="1150">
                  <a:solidFill>
                    <a:srgbClr val="8FA0B8"/>
                  </a:solidFill>
                  <a:latin typeface="Segoe UI"/>
                </a:rPr>
                <a:t>teams, never individuals · your concealment policy honored</a:t>
              </a:r>
            </a:p>
          </p:txBody>
        </p:sp>
        <p:sp>
          <p:nvSpPr>
            <p:cNvPr id="124" name="housing124"/>
            <p:cNvSpPr/>
            <p:nvPr/>
          </p:nvSpPr>
          <p:spPr>
            <a:xfrm>
              <a:off x="9267286" y="2150000"/>
              <a:ext cx="758764" cy="1996748"/>
            </a:xfrm>
            <a:prstGeom prst="roundRect">
              <a:avLst>
                <a:gd name="adj" fmla="val 18000"/>
              </a:avLst>
            </a:prstGeom>
            <a:solidFill>
              <a:srgbClr val="111D33"/>
            </a:solidFill>
            <a:ln w="1905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25" name="lensOff125"/>
            <p:cNvSpPr/>
            <p:nvPr/>
          </p:nvSpPr>
          <p:spPr>
            <a:xfrm>
              <a:off x="9449390" y="2329707"/>
              <a:ext cx="394557" cy="394557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26" name="lensOff126"/>
            <p:cNvSpPr/>
            <p:nvPr/>
          </p:nvSpPr>
          <p:spPr>
            <a:xfrm>
              <a:off x="9449390" y="2951096"/>
              <a:ext cx="394557" cy="394557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27" name="halo127"/>
            <p:cNvSpPr/>
            <p:nvPr/>
          </p:nvSpPr>
          <p:spPr>
            <a:xfrm>
              <a:off x="9327077" y="3450171"/>
              <a:ext cx="639182" cy="639182"/>
            </a:xfrm>
            <a:prstGeom prst="ellipse">
              <a:avLst/>
            </a:prstGeom>
            <a:solidFill>
              <a:srgbClr val="3FB68B">
                <a:alpha val="16000"/>
              </a:srgb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28" name="lensOn128"/>
            <p:cNvSpPr/>
            <p:nvPr/>
          </p:nvSpPr>
          <p:spPr>
            <a:xfrm>
              <a:off x="9449390" y="3572484"/>
              <a:ext cx="394557" cy="394557"/>
            </a:xfrm>
            <a:prstGeom prst="ellipse">
              <a:avLst/>
            </a:prstGeom>
            <a:solidFill>
              <a:srgbClr val="3FB68B"/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29" name="tb129"/>
            <p:cNvSpPr txBox="1"/>
            <p:nvPr/>
          </p:nvSpPr>
          <p:spPr>
            <a:xfrm>
              <a:off x="8001334" y="4286748"/>
              <a:ext cx="3290667" cy="655314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 algn="ctr"/>
              <a:r>
                <a:rPr lang="en-US" sz="1450" b="1">
                  <a:solidFill>
                    <a:srgbClr val="F5F7FA"/>
                  </a:solidFill>
                  <a:latin typeface="Segoe UI"/>
                </a:rPr>
                <a:t>Revocable in Entra</a:t>
              </a:r>
            </a:p>
            <a:p>
              <a:pPr algn="ctr">
                <a:spcBef>
                  <a:spcPts val="500"/>
                </a:spcBef>
              </a:pPr>
              <a:r>
                <a:rPr lang="en-US" sz="1150">
                  <a:solidFill>
                    <a:srgbClr val="8FA0B8"/>
                  </a:solidFill>
                  <a:latin typeface="Segoe UI"/>
                </a:rPr>
                <a:t>one click by your admin · every call stops at once</a:t>
              </a:r>
            </a:p>
          </p:txBody>
        </p:sp>
        <p:sp>
          <p:nvSpPr>
            <p:cNvPr id="130" name="tb130"/>
            <p:cNvSpPr txBox="1"/>
            <p:nvPr/>
          </p:nvSpPr>
          <p:spPr>
            <a:xfrm>
              <a:off x="900000" y="5275375"/>
              <a:ext cx="10392000" cy="174625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100">
                  <a:solidFill>
                    <a:srgbClr val="8FA0B8"/>
                  </a:solidFill>
                  <a:latin typeface="Segoe UI"/>
                </a:rPr>
                <a:t>A solid lens is counted or measured. A 45° hatched lens would be a labelled envelope estimate — none of these are.</a:t>
              </a:r>
            </a:p>
          </p:txBody>
        </p:sp>
      </p:grpSp>
      <p:sp>
        <p:nvSpPr>
          <p:cNvPr id="135" name="tb135"/>
          <p:cNvSpPr txBox="1"/>
          <p:nvPr/>
        </p:nvSpPr>
        <p:spPr>
          <a:xfrm>
            <a:off x="900000" y="5996000"/>
            <a:ext cx="10392000" cy="254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1600" b="1">
                <a:solidFill>
                  <a:srgbClr val="3FB68B"/>
                </a:solidFill>
                <a:latin typeface="Segoe UI"/>
              </a:rPr>
              <a:t>You can approve this in the room: read-only, aggregate, and reversible by you alone.</a:t>
            </a:r>
          </a:p>
        </p:txBody>
      </p:sp>
      <p:sp>
        <p:nvSpPr>
          <p:cNvPr id="136" name="tb136"/>
          <p:cNvSpPr txBox="1"/>
          <p:nvPr/>
        </p:nvSpPr>
        <p:spPr>
          <a:xfrm>
            <a:off x="900000" y="6298000"/>
            <a:ext cx="10392000" cy="3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100">
                <a:solidFill>
                  <a:srgbClr val="8FA0B8"/>
                </a:solidFill>
                <a:latin typeface="Segoe UI"/>
              </a:rPr>
              <a:t>Aristo · The Frontier Firm Report · Contoso — evaluation copy · do not redistribute · live view 2026-08-29 · Last counted Run #4 2026-07-30 · assessment overdue 3 days</a:t>
            </a:r>
          </a:p>
          <a:p>
            <a:pPr/>
            <a:r>
              <a:rPr lang="en-US" sz="1000">
                <a:solidFill>
                  <a:srgbClr val="8FA0B8"/>
                </a:solidFill>
                <a:latin typeface="Segoe UI"/>
              </a:rPr>
              <a:t>Is your org a Frontier Firm? See yours — aristo.phoenixhalo.com/example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56" name="tb156"/>
          <p:cNvSpPr txBox="1"/>
          <p:nvPr/>
        </p:nvSpPr>
        <p:spPr>
          <a:xfrm>
            <a:off x="900000" y="480000"/>
            <a:ext cx="10392000" cy="40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300" b="1" spc="300">
                <a:solidFill>
                  <a:srgbClr val="3D7BFF"/>
                </a:solidFill>
                <a:latin typeface="Segoe UI"/>
              </a:rPr>
              <a:t>THE BOUNDARIES</a:t>
            </a:r>
          </a:p>
        </p:txBody>
      </p:sp>
      <p:sp>
        <p:nvSpPr>
          <p:cNvPr id="157" name="r157"/>
          <p:cNvSpPr/>
          <p:nvPr/>
        </p:nvSpPr>
        <p:spPr>
          <a:xfrm>
            <a:off x="900000" y="980000"/>
            <a:ext cx="1400000" cy="50000"/>
          </a:xfrm>
          <a:prstGeom prst="rect">
            <a:avLst/>
          </a:prstGeom>
          <a:solidFill>
            <a:srgbClr val="3D7B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58" name="tb158"/>
          <p:cNvSpPr txBox="1"/>
          <p:nvPr/>
        </p:nvSpPr>
        <p:spPr>
          <a:xfrm>
            <a:off x="900000" y="1150000"/>
            <a:ext cx="10392000" cy="850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2400" b="1">
                <a:solidFill>
                  <a:srgbClr val="F5F7FA"/>
                </a:solidFill>
                <a:latin typeface="Segoe UI"/>
              </a:rPr>
              <a:t>The AI boundary is fail-closed — two of these three bars are zero by design.</a:t>
            </a:r>
          </a:p>
        </p:txBody>
      </p:sp>
      <p:grpSp>
        <p:nvGrpSpPr>
          <p:cNvPr id="155" name="inst-balance-155" descr="aristo-instrument kind=balance cx=10392000 cy=3300000 canvas=0.4101"/>
          <p:cNvGrpSpPr/>
          <p:nvPr/>
        </p:nvGrpSpPr>
        <p:grpSpPr>
          <a:xfrm>
            <a:off x="900000" y="2150000"/>
            <a:ext cx="10392000" cy="3300000"/>
            <a:chOff x="900000" y="2150000"/>
            <a:chExt cx="10392000" cy="3300000"/>
          </a:xfrm>
        </p:grpSpPr>
        <p:sp>
          <p:nvSpPr>
            <p:cNvPr id="137" name="tb137"/>
            <p:cNvSpPr txBox="1"/>
            <p:nvPr/>
          </p:nvSpPr>
          <p:spPr>
            <a:xfrm>
              <a:off x="900000" y="2150000"/>
              <a:ext cx="10392000" cy="227612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/>
              <a:r>
                <a:rPr lang="en-US" sz="1150" b="1" spc="120" cap="all">
                  <a:solidFill>
                    <a:srgbClr val="8FA0B8"/>
                  </a:solidFill>
                  <a:latin typeface="Segoe UI"/>
                </a:rPr>
                <a:t>Signal sources Aristo reads</a:t>
              </a:r>
            </a:p>
          </p:txBody>
        </p:sp>
        <p:sp>
          <p:nvSpPr>
            <p:cNvPr id="138" name="track138"/>
            <p:cNvSpPr/>
            <p:nvPr/>
          </p:nvSpPr>
          <p:spPr>
            <a:xfrm>
              <a:off x="900000" y="2377612"/>
              <a:ext cx="10392000" cy="379354"/>
            </a:xfrm>
            <a:prstGeom prst="roundRect">
              <a:avLst>
                <a:gd name="adj" fmla="val 14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39" name="fill139"/>
            <p:cNvSpPr/>
            <p:nvPr/>
          </p:nvSpPr>
          <p:spPr>
            <a:xfrm>
              <a:off x="900000" y="2377612"/>
              <a:ext cx="10392000" cy="379354"/>
            </a:xfrm>
            <a:prstGeom prst="roundRect">
              <a:avLst>
                <a:gd name="adj" fmla="val 14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40" name="lbl-reads-out=0-fw=10392000-ew=106680-tb140"/>
            <p:cNvSpPr txBox="1"/>
            <p:nvPr/>
          </p:nvSpPr>
          <p:spPr>
            <a:xfrm>
              <a:off x="900000" y="2356592"/>
              <a:ext cx="10242000" cy="30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500" b="1">
                  <a:solidFill>
                    <a:srgbClr val="F5F7FA"/>
                  </a:solidFill>
                  <a:latin typeface="Segoe UI"/>
                </a:rPr>
                <a:t>5</a:t>
              </a:r>
            </a:p>
          </p:txBody>
        </p:sp>
        <p:sp>
          <p:nvSpPr>
            <p:cNvPr id="141" name="tb141"/>
            <p:cNvSpPr txBox="1"/>
            <p:nvPr/>
          </p:nvSpPr>
          <p:spPr>
            <a:xfrm>
              <a:off x="900000" y="2908708"/>
              <a:ext cx="10392000" cy="227612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/>
              <a:r>
                <a:rPr lang="en-US" sz="1150" b="1" spc="120" cap="all">
                  <a:solidFill>
                    <a:srgbClr val="8FA0B8"/>
                  </a:solidFill>
                  <a:latin typeface="Segoe UI"/>
                </a:rPr>
                <a:t>Anything Aristo writes to your tenant</a:t>
              </a:r>
            </a:p>
          </p:txBody>
        </p:sp>
        <p:sp>
          <p:nvSpPr>
            <p:cNvPr id="142" name="track142"/>
            <p:cNvSpPr/>
            <p:nvPr/>
          </p:nvSpPr>
          <p:spPr>
            <a:xfrm>
              <a:off x="900000" y="3136320"/>
              <a:ext cx="10392000" cy="379354"/>
            </a:xfrm>
            <a:prstGeom prst="roundRect">
              <a:avLst>
                <a:gd name="adj" fmla="val 14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43" name="lbl-writes-out=1-fw=0-ew=426720-tb143"/>
            <p:cNvSpPr txBox="1"/>
            <p:nvPr/>
          </p:nvSpPr>
          <p:spPr>
            <a:xfrm>
              <a:off x="1050000" y="3115300"/>
              <a:ext cx="10242000" cy="30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l"/>
              <a:r>
                <a:rPr lang="en-US" sz="1500" b="1">
                  <a:solidFill>
                    <a:srgbClr val="F5F7FA"/>
                  </a:solidFill>
                  <a:latin typeface="Segoe UI"/>
                </a:rPr>
                <a:t>none</a:t>
              </a:r>
            </a:p>
          </p:txBody>
        </p:sp>
        <p:sp>
          <p:nvSpPr>
            <p:cNvPr id="144" name="tb144"/>
            <p:cNvSpPr txBox="1"/>
            <p:nvPr/>
          </p:nvSpPr>
          <p:spPr>
            <a:xfrm>
              <a:off x="900000" y="3667416"/>
              <a:ext cx="10392000" cy="227612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/>
              <a:r>
                <a:rPr lang="en-US" sz="1150" b="1" spc="120" cap="all">
                  <a:solidFill>
                    <a:srgbClr val="8FA0B8"/>
                  </a:solidFill>
                  <a:latin typeface="Segoe UI"/>
                </a:rPr>
                <a:t>People any page of this report can name</a:t>
              </a:r>
            </a:p>
          </p:txBody>
        </p:sp>
        <p:sp>
          <p:nvSpPr>
            <p:cNvPr id="145" name="track145"/>
            <p:cNvSpPr/>
            <p:nvPr/>
          </p:nvSpPr>
          <p:spPr>
            <a:xfrm>
              <a:off x="900000" y="3895028"/>
              <a:ext cx="10392000" cy="379354"/>
            </a:xfrm>
            <a:prstGeom prst="roundRect">
              <a:avLst>
                <a:gd name="adj" fmla="val 14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46" name="lbl-named-out=1-fw=0-ew=426720-tb146"/>
            <p:cNvSpPr txBox="1"/>
            <p:nvPr/>
          </p:nvSpPr>
          <p:spPr>
            <a:xfrm>
              <a:off x="1050000" y="3874008"/>
              <a:ext cx="10242000" cy="30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l"/>
              <a:r>
                <a:rPr lang="en-US" sz="1500" b="1">
                  <a:solidFill>
                    <a:srgbClr val="F5F7FA"/>
                  </a:solidFill>
                  <a:latin typeface="Segoe UI"/>
                </a:rPr>
                <a:t>none</a:t>
              </a:r>
            </a:p>
          </p:txBody>
        </p:sp>
        <p:sp>
          <p:nvSpPr>
            <p:cNvPr id="147" name="axis147"/>
            <p:cNvSpPr/>
            <p:nvPr/>
          </p:nvSpPr>
          <p:spPr>
            <a:xfrm>
              <a:off x="900000" y="4616125"/>
              <a:ext cx="10392000" cy="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48" name="tick148"/>
            <p:cNvSpPr/>
            <p:nvPr/>
          </p:nvSpPr>
          <p:spPr>
            <a:xfrm>
              <a:off x="900000" y="4546125"/>
              <a:ext cx="0" cy="7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49" name="tb149"/>
            <p:cNvSpPr txBox="1"/>
            <p:nvPr/>
          </p:nvSpPr>
          <p:spPr>
            <a:xfrm>
              <a:off x="900000" y="4666125"/>
              <a:ext cx="168232" cy="24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l"/>
              <a:r>
                <a:rPr lang="en-US" sz="1100">
                  <a:solidFill>
                    <a:srgbClr val="8FA0B8"/>
                  </a:solidFill>
                  <a:latin typeface="Segoe UI"/>
                </a:rPr>
                <a:t>0</a:t>
              </a:r>
            </a:p>
          </p:txBody>
        </p:sp>
        <p:sp>
          <p:nvSpPr>
            <p:cNvPr id="150" name="tick150"/>
            <p:cNvSpPr/>
            <p:nvPr/>
          </p:nvSpPr>
          <p:spPr>
            <a:xfrm>
              <a:off x="6096000" y="4546125"/>
              <a:ext cx="0" cy="7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51" name="tb151"/>
            <p:cNvSpPr txBox="1"/>
            <p:nvPr/>
          </p:nvSpPr>
          <p:spPr>
            <a:xfrm>
              <a:off x="6011884" y="4666125"/>
              <a:ext cx="168232" cy="24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ctr"/>
              <a:r>
                <a:rPr lang="en-US" sz="1100">
                  <a:solidFill>
                    <a:srgbClr val="8FA0B8"/>
                  </a:solidFill>
                  <a:latin typeface="Segoe UI"/>
                </a:rPr>
                <a:t>3</a:t>
              </a:r>
            </a:p>
          </p:txBody>
        </p:sp>
        <p:sp>
          <p:nvSpPr>
            <p:cNvPr id="152" name="tick152"/>
            <p:cNvSpPr/>
            <p:nvPr/>
          </p:nvSpPr>
          <p:spPr>
            <a:xfrm>
              <a:off x="11292000" y="4546125"/>
              <a:ext cx="0" cy="7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53" name="tb153"/>
            <p:cNvSpPr txBox="1"/>
            <p:nvPr/>
          </p:nvSpPr>
          <p:spPr>
            <a:xfrm>
              <a:off x="11123768" y="4666125"/>
              <a:ext cx="168232" cy="24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100">
                  <a:solidFill>
                    <a:srgbClr val="8FA0B8"/>
                  </a:solidFill>
                  <a:latin typeface="Segoe UI"/>
                </a:rPr>
                <a:t>5</a:t>
              </a:r>
            </a:p>
          </p:txBody>
        </p:sp>
        <p:sp>
          <p:nvSpPr>
            <p:cNvPr id="154" name="tb154"/>
            <p:cNvSpPr txBox="1"/>
            <p:nvPr/>
          </p:nvSpPr>
          <p:spPr>
            <a:xfrm>
              <a:off x="900000" y="4926125"/>
              <a:ext cx="10392000" cy="523875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100">
                  <a:solidFill>
                    <a:srgbClr val="8FA0B8"/>
                  </a:solidFill>
                  <a:latin typeface="Segoe UI"/>
                </a:rPr>
                <a:t>Counts of signal sources. Every figure is deterministic — anything unmeasurable shows as missing, never generated. Value is proven against a never-nudged holdout, so it is allowed to go down; the AI cost of a run is measured from real metered usage on your own consumption.</a:t>
              </a:r>
            </a:p>
          </p:txBody>
        </p:sp>
      </p:grpSp>
      <p:sp>
        <p:nvSpPr>
          <p:cNvPr id="159" name="tb159"/>
          <p:cNvSpPr txBox="1"/>
          <p:nvPr/>
        </p:nvSpPr>
        <p:spPr>
          <a:xfrm>
            <a:off x="900000" y="5996000"/>
            <a:ext cx="10392000" cy="254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1600" b="1">
                <a:solidFill>
                  <a:srgbClr val="3FB68B"/>
                </a:solidFill>
                <a:latin typeface="Segoe UI"/>
              </a:rPr>
              <a:t>Sign off knowing the worst case: Aristo reads, and that is the whole of it.</a:t>
            </a:r>
          </a:p>
        </p:txBody>
      </p:sp>
      <p:sp>
        <p:nvSpPr>
          <p:cNvPr id="160" name="tb160"/>
          <p:cNvSpPr txBox="1"/>
          <p:nvPr/>
        </p:nvSpPr>
        <p:spPr>
          <a:xfrm>
            <a:off x="900000" y="6298000"/>
            <a:ext cx="10392000" cy="3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100">
                <a:solidFill>
                  <a:srgbClr val="8FA0B8"/>
                </a:solidFill>
                <a:latin typeface="Segoe UI"/>
              </a:rPr>
              <a:t>Aristo · The Frontier Firm Report · Contoso — evaluation copy · do not redistribute · live view 2026-08-29 · Last counted Run #4 2026-07-30 · assessment overdue 3 days</a:t>
            </a:r>
          </a:p>
          <a:p>
            <a:pPr/>
            <a:r>
              <a:rPr lang="en-US" sz="1000">
                <a:solidFill>
                  <a:srgbClr val="8FA0B8"/>
                </a:solidFill>
                <a:latin typeface="Segoe UI"/>
              </a:rPr>
              <a:t>Is your org a Frontier Firm? See yours — aristo.phoenixhalo.com/example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risto">
  <a:themeElements>
    <a:clrScheme name="Aristo">
      <a:dk1>
        <a:srgbClr val="0D1626"/>
      </a:dk1>
      <a:lt1>
        <a:srgbClr val="F5F7FA"/>
      </a:lt1>
      <a:dk2>
        <a:srgbClr val="0B1020"/>
      </a:dk2>
      <a:lt2>
        <a:srgbClr val="8FA0B8"/>
      </a:lt2>
      <a:accent1>
        <a:srgbClr val="3D7BFF"/>
      </a:accent1>
      <a:accent2>
        <a:srgbClr val="3FB68B"/>
      </a:accent2>
      <a:accent3>
        <a:srgbClr val="8FA0B8"/>
      </a:accent3>
      <a:accent4>
        <a:srgbClr val="3D7BFF"/>
      </a:accent4>
      <a:accent5>
        <a:srgbClr val="3FB68B"/>
      </a:accent5>
      <a:accent6>
        <a:srgbClr val="8FA0B8"/>
      </a:accent6>
      <a:hlink>
        <a:srgbClr val="3D7BFF"/>
      </a:hlink>
      <a:folHlink>
        <a:srgbClr val="8FA0B8"/>
      </a:folHlink>
    </a:clrScheme>
    <a:fontScheme name="Aristo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Aristo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