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presentation>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Tree>
  </p:cSld>
  <p:clrMap bg1="dk1" tx1="lt1" bg2="dk2" tx2="lt2" accent1="accent1" accent2="accent2" accent3="accent3" accent4="accent4" accent5="accent5" accent6="accent6" hlink="hlink" folHlink="folHlink"/>
  <p:sldLayoutIdLst>
    <p:sldLayoutId id="2147483649" r:id="rId1"/>
  </p:sldLayoutIdLst>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21" name="tb21"/>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THE LICENSE REPORT · PREPARED EXCLUSIVELY FOR CONTOSO</a:t>
            </a:r>
          </a:p>
        </p:txBody>
      </p:sp>
      <p:sp>
        <p:nvSpPr>
          <p:cNvPr id="22" name="r22"/>
          <p:cNvSpPr/>
          <p:nvPr/>
        </p:nvSpPr>
        <p:spPr>
          <a:xfrm>
            <a:off x="900000" y="980000"/>
            <a:ext cx="1400000" cy="50000"/>
          </a:xfrm>
          <a:prstGeom prst="rect">
            <a:avLst/>
          </a:prstGeom>
          <a:solidFill>
            <a:srgbClr val="3D7BFF"/>
          </a:solidFill>
          <a:ln>
            <a:noFill/>
          </a:ln>
        </p:spPr>
        <p:txBody>
          <a:bodyPr/>
          <a:lstStyle/>
          <a:p/>
        </p:txBody>
      </p:sp>
      <p:sp>
        <p:nvSpPr>
          <p:cNvPr id="23" name="tb23"/>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Idle Microsoft licences are burning $43,200 a month — enough to fund the entire AI strategy 19× over.</a:t>
            </a:r>
          </a:p>
        </p:txBody>
      </p:sp>
      <p:grpSp>
        <p:nvGrpSpPr>
          <p:cNvPr id="20" name="inst-balance-20" descr="aristo-instrument kind=balance cx=10392000 cy=3300000 canvas=0.4101"/>
          <p:cNvGrpSpPr/>
          <p:nvPr/>
        </p:nvGrpSpPr>
        <p:grpSpPr>
          <a:xfrm>
            <a:off x="900000" y="2150000"/>
            <a:ext cx="10392000" cy="3300000"/>
            <a:chOff x="900000" y="2150000"/>
            <a:chExt cx="10392000" cy="3300000"/>
          </a:xfrm>
        </p:grpSpPr>
        <p:sp>
          <p:nvSpPr>
            <p:cNvPr id="2" name="tb2"/>
            <p:cNvSpPr txBox="1"/>
            <p:nvPr/>
          </p:nvSpPr>
          <p:spPr>
            <a:xfrm>
              <a:off x="900000" y="2150000"/>
              <a:ext cx="10392000" cy="300000"/>
            </a:xfrm>
            <a:prstGeom prst="rect">
              <a:avLst/>
            </a:prstGeom>
            <a:noFill/>
          </p:spPr>
          <p:txBody>
            <a:bodyPr wrap="square" anchor="t">
              <a:normAutofit/>
            </a:bodyPr>
            <a:lstStyle/>
            <a:p>
              <a:pPr/>
              <a:r>
                <a:rPr lang="en-US" sz="1150" b="1" spc="120" cap="all">
                  <a:solidFill>
                    <a:srgbClr val="8FA0B8"/>
                  </a:solidFill>
                  <a:latin typeface="Segoe UI"/>
                </a:rPr>
                <a:t>Idle licence spend, per month</a:t>
              </a:r>
            </a:p>
          </p:txBody>
        </p:sp>
        <p:sp>
          <p:nvSpPr>
            <p:cNvPr id="3" name="track3"/>
            <p:cNvSpPr/>
            <p:nvPr/>
          </p:nvSpPr>
          <p:spPr>
            <a:xfrm>
              <a:off x="900000" y="2450000"/>
              <a:ext cx="10392000" cy="612688"/>
            </a:xfrm>
            <a:prstGeom prst="roundRect">
              <a:avLst>
                <a:gd name="adj" fmla="val 14000"/>
              </a:avLst>
            </a:prstGeom>
            <a:solidFill>
              <a:srgbClr val="223052"/>
            </a:solidFill>
            <a:ln>
              <a:noFill/>
            </a:ln>
          </p:spPr>
          <p:txBody>
            <a:bodyPr/>
            <a:lstStyle/>
            <a:p/>
          </p:txBody>
        </p:sp>
        <p:sp>
          <p:nvSpPr>
            <p:cNvPr id="4" name="fill4"/>
            <p:cNvSpPr/>
            <p:nvPr/>
          </p:nvSpPr>
          <p:spPr>
            <a:xfrm>
              <a:off x="900000" y="2450000"/>
              <a:ext cx="10392000" cy="612688"/>
            </a:xfrm>
            <a:prstGeom prst="roundRect">
              <a:avLst>
                <a:gd name="adj" fmla="val 14000"/>
              </a:avLst>
            </a:prstGeom>
            <a:solidFill>
              <a:srgbClr val="3FB68B"/>
            </a:solidFill>
            <a:ln>
              <a:noFill/>
            </a:ln>
          </p:spPr>
          <p:txBody>
            <a:bodyPr/>
            <a:lstStyle/>
            <a:p/>
          </p:txBody>
        </p:sp>
        <p:sp>
          <p:nvSpPr>
            <p:cNvPr id="5" name="lbl-idle-out=0-fw=10392000-ew=746760-tb5"/>
            <p:cNvSpPr txBox="1"/>
            <p:nvPr/>
          </p:nvSpPr>
          <p:spPr>
            <a:xfrm>
              <a:off x="900000" y="2508314"/>
              <a:ext cx="10242000" cy="300000"/>
            </a:xfrm>
            <a:prstGeom prst="rect">
              <a:avLst/>
            </a:prstGeom>
            <a:noFill/>
          </p:spPr>
          <p:txBody>
            <a:bodyPr wrap="square" anchor="t" lIns="0" tIns="0" rIns="0" bIns="0">
              <a:normAutofit/>
            </a:bodyPr>
            <a:lstStyle/>
            <a:p>
              <a:pPr algn="r"/>
              <a:r>
                <a:rPr lang="en-US" sz="1500" b="1">
                  <a:solidFill>
                    <a:srgbClr val="F5F7FA"/>
                  </a:solidFill>
                  <a:latin typeface="Segoe UI"/>
                </a:rPr>
                <a:t>$43,200</a:t>
              </a:r>
            </a:p>
          </p:txBody>
        </p:sp>
        <p:sp>
          <p:nvSpPr>
            <p:cNvPr id="6" name="tb6"/>
            <p:cNvSpPr txBox="1"/>
            <p:nvPr/>
          </p:nvSpPr>
          <p:spPr>
            <a:xfrm>
              <a:off x="900000" y="3375375"/>
              <a:ext cx="10392000" cy="300000"/>
            </a:xfrm>
            <a:prstGeom prst="rect">
              <a:avLst/>
            </a:prstGeom>
            <a:noFill/>
          </p:spPr>
          <p:txBody>
            <a:bodyPr wrap="square" anchor="t">
              <a:normAutofit/>
            </a:bodyPr>
            <a:lstStyle/>
            <a:p>
              <a:pPr/>
              <a:r>
                <a:rPr lang="en-US" sz="1150" b="1" spc="120" cap="all">
                  <a:solidFill>
                    <a:srgbClr val="8FA0B8"/>
                  </a:solidFill>
                  <a:latin typeface="Segoe UI"/>
                </a:rPr>
                <a:t>What the AI strategy costs, per month</a:t>
              </a:r>
            </a:p>
          </p:txBody>
        </p:sp>
        <p:sp>
          <p:nvSpPr>
            <p:cNvPr id="7" name="track7"/>
            <p:cNvSpPr/>
            <p:nvPr/>
          </p:nvSpPr>
          <p:spPr>
            <a:xfrm>
              <a:off x="900000" y="3675375"/>
              <a:ext cx="10392000" cy="612688"/>
            </a:xfrm>
            <a:prstGeom prst="roundRect">
              <a:avLst>
                <a:gd name="adj" fmla="val 14000"/>
              </a:avLst>
            </a:prstGeom>
            <a:solidFill>
              <a:srgbClr val="223052"/>
            </a:solidFill>
            <a:ln>
              <a:noFill/>
            </a:ln>
          </p:spPr>
          <p:txBody>
            <a:bodyPr/>
            <a:lstStyle/>
            <a:p/>
          </p:txBody>
        </p:sp>
        <p:sp>
          <p:nvSpPr>
            <p:cNvPr id="8" name="fill8"/>
            <p:cNvSpPr/>
            <p:nvPr/>
          </p:nvSpPr>
          <p:spPr>
            <a:xfrm>
              <a:off x="900000" y="3675375"/>
              <a:ext cx="538123" cy="612688"/>
            </a:xfrm>
            <a:prstGeom prst="roundRect">
              <a:avLst>
                <a:gd name="adj" fmla="val 14000"/>
              </a:avLst>
            </a:prstGeom>
            <a:solidFill>
              <a:srgbClr val="3D7BFF"/>
            </a:solidFill>
            <a:ln>
              <a:noFill/>
            </a:ln>
          </p:spPr>
          <p:txBody>
            <a:bodyPr/>
            <a:lstStyle/>
            <a:p/>
          </p:txBody>
        </p:sp>
        <p:sp>
          <p:nvSpPr>
            <p:cNvPr id="9" name="lbl-fee-out=1-fw=538123-ew=640080-tb9"/>
            <p:cNvSpPr txBox="1"/>
            <p:nvPr/>
          </p:nvSpPr>
          <p:spPr>
            <a:xfrm>
              <a:off x="1588123" y="3733689"/>
              <a:ext cx="9703877" cy="300000"/>
            </a:xfrm>
            <a:prstGeom prst="rect">
              <a:avLst/>
            </a:prstGeom>
            <a:noFill/>
          </p:spPr>
          <p:txBody>
            <a:bodyPr wrap="square" anchor="t" lIns="0" tIns="0" rIns="0" bIns="0">
              <a:normAutofit/>
            </a:bodyPr>
            <a:lstStyle/>
            <a:p>
              <a:pPr algn="l"/>
              <a:r>
                <a:rPr lang="en-US" sz="1500" b="1">
                  <a:solidFill>
                    <a:srgbClr val="F5F7FA"/>
                  </a:solidFill>
                  <a:latin typeface="Segoe UI"/>
                </a:rPr>
                <a:t>$2,237</a:t>
              </a:r>
            </a:p>
          </p:txBody>
        </p:sp>
        <p:sp>
          <p:nvSpPr>
            <p:cNvPr id="10" name="costline10"/>
            <p:cNvSpPr/>
            <p:nvPr/>
          </p:nvSpPr>
          <p:spPr>
            <a:xfrm>
              <a:off x="1438123" y="2390000"/>
              <a:ext cx="0" cy="1958063"/>
            </a:xfrm>
            <a:prstGeom prst="line">
              <a:avLst/>
            </a:prstGeom>
            <a:noFill/>
            <a:ln w="25400">
              <a:solidFill>
                <a:srgbClr val="F5F7FA"/>
              </a:solidFill>
              <a:prstDash val="dash"/>
            </a:ln>
          </p:spPr>
          <p:txBody>
            <a:bodyPr/>
            <a:lstStyle/>
            <a:p/>
          </p:txBody>
        </p:sp>
        <p:sp>
          <p:nvSpPr>
            <p:cNvPr id="11" name="tb11"/>
            <p:cNvSpPr txBox="1"/>
            <p:nvPr/>
          </p:nvSpPr>
          <p:spPr>
            <a:xfrm>
              <a:off x="900000" y="4378063"/>
              <a:ext cx="2022912" cy="240000"/>
            </a:xfrm>
            <a:prstGeom prst="rect">
              <a:avLst/>
            </a:prstGeom>
            <a:noFill/>
          </p:spPr>
          <p:txBody>
            <a:bodyPr wrap="square" anchor="t" lIns="0" tIns="0" rIns="0" bIns="0">
              <a:normAutofit/>
            </a:bodyPr>
            <a:lstStyle/>
            <a:p>
              <a:pPr algn="ctr"/>
              <a:r>
                <a:rPr lang="en-US" sz="1200">
                  <a:solidFill>
                    <a:srgbClr val="8FA0B8"/>
                  </a:solidFill>
                  <a:latin typeface="Segoe UI"/>
                </a:rPr>
                <a:t>what the strategy costs</a:t>
              </a:r>
            </a:p>
          </p:txBody>
        </p:sp>
        <p:sp>
          <p:nvSpPr>
            <p:cNvPr id="12" name="axis12"/>
            <p:cNvSpPr/>
            <p:nvPr/>
          </p:nvSpPr>
          <p:spPr>
            <a:xfrm>
              <a:off x="900000" y="4790750"/>
              <a:ext cx="10392000" cy="0"/>
            </a:xfrm>
            <a:prstGeom prst="line">
              <a:avLst/>
            </a:prstGeom>
            <a:noFill/>
            <a:ln w="9525">
              <a:solidFill>
                <a:srgbClr val="3A4568"/>
              </a:solidFill>
            </a:ln>
          </p:spPr>
          <p:txBody>
            <a:bodyPr/>
            <a:lstStyle/>
            <a:p/>
          </p:txBody>
        </p:sp>
        <p:sp>
          <p:nvSpPr>
            <p:cNvPr id="13" name="tick13"/>
            <p:cNvSpPr/>
            <p:nvPr/>
          </p:nvSpPr>
          <p:spPr>
            <a:xfrm>
              <a:off x="900000" y="4720750"/>
              <a:ext cx="0" cy="70000"/>
            </a:xfrm>
            <a:prstGeom prst="line">
              <a:avLst/>
            </a:prstGeom>
            <a:noFill/>
            <a:ln w="9525">
              <a:solidFill>
                <a:srgbClr val="3A4568"/>
              </a:solidFill>
            </a:ln>
          </p:spPr>
          <p:txBody>
            <a:bodyPr/>
            <a:lstStyle/>
            <a:p/>
          </p:txBody>
        </p:sp>
        <p:sp>
          <p:nvSpPr>
            <p:cNvPr id="14" name="tb14"/>
            <p:cNvSpPr txBox="1"/>
            <p:nvPr/>
          </p:nvSpPr>
          <p:spPr>
            <a:xfrm>
              <a:off x="900000" y="4840750"/>
              <a:ext cx="246464" cy="240000"/>
            </a:xfrm>
            <a:prstGeom prst="rect">
              <a:avLst/>
            </a:prstGeom>
            <a:noFill/>
          </p:spPr>
          <p:txBody>
            <a:bodyPr wrap="square" anchor="t" lIns="0" tIns="0" rIns="0" bIns="0">
              <a:normAutofit/>
            </a:bodyPr>
            <a:lstStyle/>
            <a:p>
              <a:pPr algn="l"/>
              <a:r>
                <a:rPr lang="en-US" sz="1100">
                  <a:solidFill>
                    <a:srgbClr val="8FA0B8"/>
                  </a:solidFill>
                  <a:latin typeface="Segoe UI"/>
                </a:rPr>
                <a:t>$0</a:t>
              </a:r>
            </a:p>
          </p:txBody>
        </p:sp>
        <p:sp>
          <p:nvSpPr>
            <p:cNvPr id="15" name="tick15"/>
            <p:cNvSpPr/>
            <p:nvPr/>
          </p:nvSpPr>
          <p:spPr>
            <a:xfrm>
              <a:off x="6096000" y="4720750"/>
              <a:ext cx="0" cy="70000"/>
            </a:xfrm>
            <a:prstGeom prst="line">
              <a:avLst/>
            </a:prstGeom>
            <a:noFill/>
            <a:ln w="9525">
              <a:solidFill>
                <a:srgbClr val="3A4568"/>
              </a:solidFill>
            </a:ln>
          </p:spPr>
          <p:txBody>
            <a:bodyPr/>
            <a:lstStyle/>
            <a:p/>
          </p:txBody>
        </p:sp>
        <p:sp>
          <p:nvSpPr>
            <p:cNvPr id="16" name="tb16"/>
            <p:cNvSpPr txBox="1"/>
            <p:nvPr/>
          </p:nvSpPr>
          <p:spPr>
            <a:xfrm>
              <a:off x="5777188" y="4840750"/>
              <a:ext cx="637624" cy="240000"/>
            </a:xfrm>
            <a:prstGeom prst="rect">
              <a:avLst/>
            </a:prstGeom>
            <a:noFill/>
          </p:spPr>
          <p:txBody>
            <a:bodyPr wrap="square" anchor="t" lIns="0" tIns="0" rIns="0" bIns="0">
              <a:normAutofit/>
            </a:bodyPr>
            <a:lstStyle/>
            <a:p>
              <a:pPr algn="ctr"/>
              <a:r>
                <a:rPr lang="en-US" sz="1100">
                  <a:solidFill>
                    <a:srgbClr val="8FA0B8"/>
                  </a:solidFill>
                  <a:latin typeface="Segoe UI"/>
                </a:rPr>
                <a:t>$21,600</a:t>
              </a:r>
            </a:p>
          </p:txBody>
        </p:sp>
        <p:sp>
          <p:nvSpPr>
            <p:cNvPr id="17" name="tick17"/>
            <p:cNvSpPr/>
            <p:nvPr/>
          </p:nvSpPr>
          <p:spPr>
            <a:xfrm>
              <a:off x="11292000" y="4720750"/>
              <a:ext cx="0" cy="70000"/>
            </a:xfrm>
            <a:prstGeom prst="line">
              <a:avLst/>
            </a:prstGeom>
            <a:noFill/>
            <a:ln w="9525">
              <a:solidFill>
                <a:srgbClr val="3A4568"/>
              </a:solidFill>
            </a:ln>
          </p:spPr>
          <p:txBody>
            <a:bodyPr/>
            <a:lstStyle/>
            <a:p/>
          </p:txBody>
        </p:sp>
        <p:sp>
          <p:nvSpPr>
            <p:cNvPr id="18" name="tb18"/>
            <p:cNvSpPr txBox="1"/>
            <p:nvPr/>
          </p:nvSpPr>
          <p:spPr>
            <a:xfrm>
              <a:off x="10654376" y="4840750"/>
              <a:ext cx="637624" cy="240000"/>
            </a:xfrm>
            <a:prstGeom prst="rect">
              <a:avLst/>
            </a:prstGeom>
            <a:noFill/>
          </p:spPr>
          <p:txBody>
            <a:bodyPr wrap="square" anchor="t" lIns="0" tIns="0" rIns="0" bIns="0">
              <a:normAutofit/>
            </a:bodyPr>
            <a:lstStyle/>
            <a:p>
              <a:pPr algn="r"/>
              <a:r>
                <a:rPr lang="en-US" sz="1100">
                  <a:solidFill>
                    <a:srgbClr val="8FA0B8"/>
                  </a:solidFill>
                  <a:latin typeface="Segoe UI"/>
                </a:rPr>
                <a:t>$43,200</a:t>
              </a:r>
            </a:p>
          </p:txBody>
        </p:sp>
        <p:sp>
          <p:nvSpPr>
            <p:cNvPr id="19" name="tb19"/>
            <p:cNvSpPr txBox="1"/>
            <p:nvPr/>
          </p:nvSpPr>
          <p:spPr>
            <a:xfrm>
              <a:off x="900000" y="5100750"/>
              <a:ext cx="10392000" cy="349250"/>
            </a:xfrm>
            <a:prstGeom prst="rect">
              <a:avLst/>
            </a:prstGeom>
            <a:noFill/>
          </p:spPr>
          <p:txBody>
            <a:bodyPr wrap="square" anchor="t" lIns="0" tIns="0" rIns="0" bIns="0">
              <a:normAutofit/>
            </a:bodyPr>
            <a:lstStyle/>
            <a:p>
              <a:pPr/>
              <a:r>
                <a:rPr lang="en-US" sz="1100">
                  <a:solidFill>
                    <a:srgbClr val="8FA0B8"/>
                  </a:solidFill>
                  <a:latin typeface="Segoe UI"/>
                </a:rPr>
                <a:t>Dollars a month, both bars on one scale. Seat price $30 a month — provided; idle $ = idle seats × that price. This deck regenerates itself with every run — no one prepared it.</a:t>
              </a:r>
            </a:p>
          </p:txBody>
        </p:sp>
      </p:grpSp>
      <p:sp>
        <p:nvSpPr>
          <p:cNvPr id="24" name="tb24"/>
          <p:cNvSpPr txBox="1"/>
          <p:nvPr/>
        </p:nvSpPr>
        <p:spPr>
          <a:xfrm>
            <a:off x="900000" y="5786450"/>
            <a:ext cx="10392000" cy="463550"/>
          </a:xfrm>
          <a:prstGeom prst="rect">
            <a:avLst/>
          </a:prstGeom>
          <a:noFill/>
        </p:spPr>
        <p:txBody>
          <a:bodyPr wrap="square" anchor="t" lIns="0" tIns="0" rIns="0" bIns="0">
            <a:normAutofit/>
          </a:bodyPr>
          <a:lstStyle/>
          <a:p>
            <a:pPr/>
            <a:r>
              <a:rPr lang="en-US" sz="1500" b="1">
                <a:solidFill>
                  <a:srgbClr val="F5F7FA"/>
                </a:solidFill>
                <a:latin typeface="Segoe UI"/>
              </a:rPr>
              <a:t>Point the recovered spend at the AI strategy — the money is already inside the Microsoft bill.</a:t>
            </a:r>
          </a:p>
          <a:p>
            <a:pPr>
              <a:spcBef>
                <a:spcPts val="400"/>
              </a:spcBef>
            </a:pPr>
            <a:r>
              <a:rPr lang="en-US" sz="1100">
                <a:solidFill>
                  <a:srgbClr val="8FA0B8"/>
                </a:solidFill>
                <a:latin typeface="Segoe UI"/>
              </a:rPr>
              <a:t>This deck regenerates itself with every run — no one prepared it.</a:t>
            </a:r>
          </a:p>
        </p:txBody>
      </p:sp>
      <p:sp>
        <p:nvSpPr>
          <p:cNvPr id="25" name="tb25"/>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License Report · Contoso — evaluation copy · do not redistribute · counted from the tenant's own Microsoft licence records, never estimated</a:t>
            </a:r>
          </a:p>
          <a:p>
            <a:pPr/>
            <a:r>
              <a:rPr lang="en-US" sz="1000">
                <a:solidFill>
                  <a:srgbClr val="8FA0B8"/>
                </a:solidFill>
                <a:latin typeface="Segoe UI"/>
              </a:rPr>
              <a:t>Count your own estate in 30 minutes — aristo.phoenixhalo.com/example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71" name="tb71"/>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QUESTION 1 · WHAT ARE WE ACTUALLY PAYING FOR?</a:t>
            </a:r>
          </a:p>
        </p:txBody>
      </p:sp>
      <p:sp>
        <p:nvSpPr>
          <p:cNvPr id="72" name="r72"/>
          <p:cNvSpPr/>
          <p:nvPr/>
        </p:nvSpPr>
        <p:spPr>
          <a:xfrm>
            <a:off x="900000" y="980000"/>
            <a:ext cx="1400000" cy="50000"/>
          </a:xfrm>
          <a:prstGeom prst="rect">
            <a:avLst/>
          </a:prstGeom>
          <a:solidFill>
            <a:srgbClr val="3D7BFF"/>
          </a:solidFill>
          <a:ln>
            <a:noFill/>
          </a:ln>
        </p:spPr>
        <p:txBody>
          <a:bodyPr/>
          <a:lstStyle/>
          <a:p/>
        </p:txBody>
      </p:sp>
      <p:sp>
        <p:nvSpPr>
          <p:cNvPr id="73" name="tb73"/>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Contoso pays for 8,742 seats across 6 subscriptions — 632 were never given to anyone.</a:t>
            </a:r>
          </a:p>
        </p:txBody>
      </p:sp>
      <p:grpSp>
        <p:nvGrpSpPr>
          <p:cNvPr id="69" name="inst-gauge-69" descr="aristo-instrument kind=gauge cx=10392000 cy=3300000 canvas=0.4101"/>
          <p:cNvGrpSpPr/>
          <p:nvPr/>
        </p:nvGrpSpPr>
        <p:grpSpPr>
          <a:xfrm>
            <a:off x="900000" y="2150000"/>
            <a:ext cx="10392000" cy="3300000"/>
            <a:chOff x="900000" y="2150000"/>
            <a:chExt cx="10392000" cy="3300000"/>
          </a:xfrm>
        </p:grpSpPr>
        <p:sp>
          <p:nvSpPr>
            <p:cNvPr id="26" name="tb26"/>
            <p:cNvSpPr txBox="1"/>
            <p:nvPr/>
          </p:nvSpPr>
          <p:spPr>
            <a:xfrm>
              <a:off x="900000" y="2150000"/>
              <a:ext cx="10392000" cy="1253922"/>
            </a:xfrm>
            <a:prstGeom prst="rect">
              <a:avLst/>
            </a:prstGeom>
            <a:noFill/>
          </p:spPr>
          <p:txBody>
            <a:bodyPr wrap="square" anchor="t">
              <a:normAutofit/>
            </a:bodyPr>
            <a:lstStyle/>
            <a:p>
              <a:pPr/>
              <a:r>
                <a:rPr lang="en-US" sz="5000" b="1">
                  <a:solidFill>
                    <a:srgbClr val="F5F7FA"/>
                  </a:solidFill>
                  <a:latin typeface="Segoe UI"/>
                </a:rPr>
                <a:t>4,040 of 4,200</a:t>
              </a:r>
            </a:p>
            <a:p>
              <a:pPr>
                <a:spcBef>
                  <a:spcPts val="600"/>
                </a:spcBef>
              </a:pPr>
              <a:r>
                <a:rPr lang="en-US" sz="1400" b="1">
                  <a:solidFill>
                    <a:srgbClr val="3FB68B"/>
                  </a:solidFill>
                  <a:latin typeface="Segoe UI"/>
                </a:rPr>
                <a:t>160 paid Copilot seats have never been handed to anyone</a:t>
              </a:r>
            </a:p>
          </p:txBody>
        </p:sp>
        <p:sp>
          <p:nvSpPr>
            <p:cNvPr id="27" name="cell27"/>
            <p:cNvSpPr/>
            <p:nvPr/>
          </p:nvSpPr>
          <p:spPr>
            <a:xfrm>
              <a:off x="900000" y="3403922"/>
              <a:ext cx="205200" cy="908013"/>
            </a:xfrm>
            <a:prstGeom prst="roundRect">
              <a:avLst>
                <a:gd name="adj" fmla="val 18000"/>
              </a:avLst>
            </a:prstGeom>
            <a:solidFill>
              <a:srgbClr val="3FB68B"/>
            </a:solidFill>
            <a:ln>
              <a:noFill/>
            </a:ln>
          </p:spPr>
          <p:txBody>
            <a:bodyPr/>
            <a:lstStyle/>
            <a:p/>
          </p:txBody>
        </p:sp>
        <p:sp>
          <p:nvSpPr>
            <p:cNvPr id="28" name="cell28"/>
            <p:cNvSpPr/>
            <p:nvPr/>
          </p:nvSpPr>
          <p:spPr>
            <a:xfrm>
              <a:off x="1161200" y="3403922"/>
              <a:ext cx="205200" cy="908013"/>
            </a:xfrm>
            <a:prstGeom prst="roundRect">
              <a:avLst>
                <a:gd name="adj" fmla="val 18000"/>
              </a:avLst>
            </a:prstGeom>
            <a:solidFill>
              <a:srgbClr val="3FB68B"/>
            </a:solidFill>
            <a:ln>
              <a:noFill/>
            </a:ln>
          </p:spPr>
          <p:txBody>
            <a:bodyPr/>
            <a:lstStyle/>
            <a:p/>
          </p:txBody>
        </p:sp>
        <p:sp>
          <p:nvSpPr>
            <p:cNvPr id="29" name="cell29"/>
            <p:cNvSpPr/>
            <p:nvPr/>
          </p:nvSpPr>
          <p:spPr>
            <a:xfrm>
              <a:off x="1422400" y="3403922"/>
              <a:ext cx="205200" cy="908013"/>
            </a:xfrm>
            <a:prstGeom prst="roundRect">
              <a:avLst>
                <a:gd name="adj" fmla="val 18000"/>
              </a:avLst>
            </a:prstGeom>
            <a:solidFill>
              <a:srgbClr val="3FB68B"/>
            </a:solidFill>
            <a:ln>
              <a:noFill/>
            </a:ln>
          </p:spPr>
          <p:txBody>
            <a:bodyPr/>
            <a:lstStyle/>
            <a:p/>
          </p:txBody>
        </p:sp>
        <p:sp>
          <p:nvSpPr>
            <p:cNvPr id="30" name="cell30"/>
            <p:cNvSpPr/>
            <p:nvPr/>
          </p:nvSpPr>
          <p:spPr>
            <a:xfrm>
              <a:off x="1683600" y="3403922"/>
              <a:ext cx="205200" cy="908013"/>
            </a:xfrm>
            <a:prstGeom prst="roundRect">
              <a:avLst>
                <a:gd name="adj" fmla="val 18000"/>
              </a:avLst>
            </a:prstGeom>
            <a:solidFill>
              <a:srgbClr val="3FB68B"/>
            </a:solidFill>
            <a:ln>
              <a:noFill/>
            </a:ln>
          </p:spPr>
          <p:txBody>
            <a:bodyPr/>
            <a:lstStyle/>
            <a:p/>
          </p:txBody>
        </p:sp>
        <p:sp>
          <p:nvSpPr>
            <p:cNvPr id="31" name="cell31"/>
            <p:cNvSpPr/>
            <p:nvPr/>
          </p:nvSpPr>
          <p:spPr>
            <a:xfrm>
              <a:off x="1944800" y="3403922"/>
              <a:ext cx="205200" cy="908013"/>
            </a:xfrm>
            <a:prstGeom prst="roundRect">
              <a:avLst>
                <a:gd name="adj" fmla="val 18000"/>
              </a:avLst>
            </a:prstGeom>
            <a:solidFill>
              <a:srgbClr val="3FB68B"/>
            </a:solidFill>
            <a:ln>
              <a:noFill/>
            </a:ln>
          </p:spPr>
          <p:txBody>
            <a:bodyPr/>
            <a:lstStyle/>
            <a:p/>
          </p:txBody>
        </p:sp>
        <p:sp>
          <p:nvSpPr>
            <p:cNvPr id="32" name="cell32"/>
            <p:cNvSpPr/>
            <p:nvPr/>
          </p:nvSpPr>
          <p:spPr>
            <a:xfrm>
              <a:off x="2206000" y="3403922"/>
              <a:ext cx="205200" cy="908013"/>
            </a:xfrm>
            <a:prstGeom prst="roundRect">
              <a:avLst>
                <a:gd name="adj" fmla="val 18000"/>
              </a:avLst>
            </a:prstGeom>
            <a:solidFill>
              <a:srgbClr val="3FB68B"/>
            </a:solidFill>
            <a:ln>
              <a:noFill/>
            </a:ln>
          </p:spPr>
          <p:txBody>
            <a:bodyPr/>
            <a:lstStyle/>
            <a:p/>
          </p:txBody>
        </p:sp>
        <p:sp>
          <p:nvSpPr>
            <p:cNvPr id="33" name="cell33"/>
            <p:cNvSpPr/>
            <p:nvPr/>
          </p:nvSpPr>
          <p:spPr>
            <a:xfrm>
              <a:off x="2467200" y="3403922"/>
              <a:ext cx="205200" cy="908013"/>
            </a:xfrm>
            <a:prstGeom prst="roundRect">
              <a:avLst>
                <a:gd name="adj" fmla="val 18000"/>
              </a:avLst>
            </a:prstGeom>
            <a:solidFill>
              <a:srgbClr val="3FB68B"/>
            </a:solidFill>
            <a:ln>
              <a:noFill/>
            </a:ln>
          </p:spPr>
          <p:txBody>
            <a:bodyPr/>
            <a:lstStyle/>
            <a:p/>
          </p:txBody>
        </p:sp>
        <p:sp>
          <p:nvSpPr>
            <p:cNvPr id="34" name="cell34"/>
            <p:cNvSpPr/>
            <p:nvPr/>
          </p:nvSpPr>
          <p:spPr>
            <a:xfrm>
              <a:off x="2728400" y="3403922"/>
              <a:ext cx="205200" cy="908013"/>
            </a:xfrm>
            <a:prstGeom prst="roundRect">
              <a:avLst>
                <a:gd name="adj" fmla="val 18000"/>
              </a:avLst>
            </a:prstGeom>
            <a:solidFill>
              <a:srgbClr val="3FB68B"/>
            </a:solidFill>
            <a:ln>
              <a:noFill/>
            </a:ln>
          </p:spPr>
          <p:txBody>
            <a:bodyPr/>
            <a:lstStyle/>
            <a:p/>
          </p:txBody>
        </p:sp>
        <p:sp>
          <p:nvSpPr>
            <p:cNvPr id="35" name="cell35"/>
            <p:cNvSpPr/>
            <p:nvPr/>
          </p:nvSpPr>
          <p:spPr>
            <a:xfrm>
              <a:off x="2989600" y="3403922"/>
              <a:ext cx="205200" cy="908013"/>
            </a:xfrm>
            <a:prstGeom prst="roundRect">
              <a:avLst>
                <a:gd name="adj" fmla="val 18000"/>
              </a:avLst>
            </a:prstGeom>
            <a:solidFill>
              <a:srgbClr val="3FB68B"/>
            </a:solidFill>
            <a:ln>
              <a:noFill/>
            </a:ln>
          </p:spPr>
          <p:txBody>
            <a:bodyPr/>
            <a:lstStyle/>
            <a:p/>
          </p:txBody>
        </p:sp>
        <p:sp>
          <p:nvSpPr>
            <p:cNvPr id="36" name="cell36"/>
            <p:cNvSpPr/>
            <p:nvPr/>
          </p:nvSpPr>
          <p:spPr>
            <a:xfrm>
              <a:off x="3250800" y="3403922"/>
              <a:ext cx="205200" cy="908013"/>
            </a:xfrm>
            <a:prstGeom prst="roundRect">
              <a:avLst>
                <a:gd name="adj" fmla="val 18000"/>
              </a:avLst>
            </a:prstGeom>
            <a:solidFill>
              <a:srgbClr val="3FB68B"/>
            </a:solidFill>
            <a:ln>
              <a:noFill/>
            </a:ln>
          </p:spPr>
          <p:txBody>
            <a:bodyPr/>
            <a:lstStyle/>
            <a:p/>
          </p:txBody>
        </p:sp>
        <p:sp>
          <p:nvSpPr>
            <p:cNvPr id="37" name="cell37"/>
            <p:cNvSpPr/>
            <p:nvPr/>
          </p:nvSpPr>
          <p:spPr>
            <a:xfrm>
              <a:off x="3512000" y="3403922"/>
              <a:ext cx="205200" cy="908013"/>
            </a:xfrm>
            <a:prstGeom prst="roundRect">
              <a:avLst>
                <a:gd name="adj" fmla="val 18000"/>
              </a:avLst>
            </a:prstGeom>
            <a:solidFill>
              <a:srgbClr val="3FB68B"/>
            </a:solidFill>
            <a:ln>
              <a:noFill/>
            </a:ln>
          </p:spPr>
          <p:txBody>
            <a:bodyPr/>
            <a:lstStyle/>
            <a:p/>
          </p:txBody>
        </p:sp>
        <p:sp>
          <p:nvSpPr>
            <p:cNvPr id="38" name="cell38"/>
            <p:cNvSpPr/>
            <p:nvPr/>
          </p:nvSpPr>
          <p:spPr>
            <a:xfrm>
              <a:off x="3773200" y="3403922"/>
              <a:ext cx="205200" cy="908013"/>
            </a:xfrm>
            <a:prstGeom prst="roundRect">
              <a:avLst>
                <a:gd name="adj" fmla="val 18000"/>
              </a:avLst>
            </a:prstGeom>
            <a:solidFill>
              <a:srgbClr val="3FB68B"/>
            </a:solidFill>
            <a:ln>
              <a:noFill/>
            </a:ln>
          </p:spPr>
          <p:txBody>
            <a:bodyPr/>
            <a:lstStyle/>
            <a:p/>
          </p:txBody>
        </p:sp>
        <p:sp>
          <p:nvSpPr>
            <p:cNvPr id="39" name="cell39"/>
            <p:cNvSpPr/>
            <p:nvPr/>
          </p:nvSpPr>
          <p:spPr>
            <a:xfrm>
              <a:off x="4034400" y="3403922"/>
              <a:ext cx="205200" cy="908013"/>
            </a:xfrm>
            <a:prstGeom prst="roundRect">
              <a:avLst>
                <a:gd name="adj" fmla="val 18000"/>
              </a:avLst>
            </a:prstGeom>
            <a:solidFill>
              <a:srgbClr val="3FB68B"/>
            </a:solidFill>
            <a:ln>
              <a:noFill/>
            </a:ln>
          </p:spPr>
          <p:txBody>
            <a:bodyPr/>
            <a:lstStyle/>
            <a:p/>
          </p:txBody>
        </p:sp>
        <p:sp>
          <p:nvSpPr>
            <p:cNvPr id="40" name="cell40"/>
            <p:cNvSpPr/>
            <p:nvPr/>
          </p:nvSpPr>
          <p:spPr>
            <a:xfrm>
              <a:off x="4295600" y="3403922"/>
              <a:ext cx="205200" cy="908013"/>
            </a:xfrm>
            <a:prstGeom prst="roundRect">
              <a:avLst>
                <a:gd name="adj" fmla="val 18000"/>
              </a:avLst>
            </a:prstGeom>
            <a:solidFill>
              <a:srgbClr val="3FB68B"/>
            </a:solidFill>
            <a:ln>
              <a:noFill/>
            </a:ln>
          </p:spPr>
          <p:txBody>
            <a:bodyPr/>
            <a:lstStyle/>
            <a:p/>
          </p:txBody>
        </p:sp>
        <p:sp>
          <p:nvSpPr>
            <p:cNvPr id="41" name="cell41"/>
            <p:cNvSpPr/>
            <p:nvPr/>
          </p:nvSpPr>
          <p:spPr>
            <a:xfrm>
              <a:off x="4556800" y="3403922"/>
              <a:ext cx="205200" cy="908013"/>
            </a:xfrm>
            <a:prstGeom prst="roundRect">
              <a:avLst>
                <a:gd name="adj" fmla="val 18000"/>
              </a:avLst>
            </a:prstGeom>
            <a:solidFill>
              <a:srgbClr val="3FB68B"/>
            </a:solidFill>
            <a:ln>
              <a:noFill/>
            </a:ln>
          </p:spPr>
          <p:txBody>
            <a:bodyPr/>
            <a:lstStyle/>
            <a:p/>
          </p:txBody>
        </p:sp>
        <p:sp>
          <p:nvSpPr>
            <p:cNvPr id="42" name="cell42"/>
            <p:cNvSpPr/>
            <p:nvPr/>
          </p:nvSpPr>
          <p:spPr>
            <a:xfrm>
              <a:off x="4818000" y="3403922"/>
              <a:ext cx="205200" cy="908013"/>
            </a:xfrm>
            <a:prstGeom prst="roundRect">
              <a:avLst>
                <a:gd name="adj" fmla="val 18000"/>
              </a:avLst>
            </a:prstGeom>
            <a:solidFill>
              <a:srgbClr val="3FB68B"/>
            </a:solidFill>
            <a:ln>
              <a:noFill/>
            </a:ln>
          </p:spPr>
          <p:txBody>
            <a:bodyPr/>
            <a:lstStyle/>
            <a:p/>
          </p:txBody>
        </p:sp>
        <p:sp>
          <p:nvSpPr>
            <p:cNvPr id="43" name="cell43"/>
            <p:cNvSpPr/>
            <p:nvPr/>
          </p:nvSpPr>
          <p:spPr>
            <a:xfrm>
              <a:off x="5079200" y="3403922"/>
              <a:ext cx="205200" cy="908013"/>
            </a:xfrm>
            <a:prstGeom prst="roundRect">
              <a:avLst>
                <a:gd name="adj" fmla="val 18000"/>
              </a:avLst>
            </a:prstGeom>
            <a:solidFill>
              <a:srgbClr val="3FB68B"/>
            </a:solidFill>
            <a:ln>
              <a:noFill/>
            </a:ln>
          </p:spPr>
          <p:txBody>
            <a:bodyPr/>
            <a:lstStyle/>
            <a:p/>
          </p:txBody>
        </p:sp>
        <p:sp>
          <p:nvSpPr>
            <p:cNvPr id="44" name="cell44"/>
            <p:cNvSpPr/>
            <p:nvPr/>
          </p:nvSpPr>
          <p:spPr>
            <a:xfrm>
              <a:off x="5340400" y="3403922"/>
              <a:ext cx="205200" cy="908013"/>
            </a:xfrm>
            <a:prstGeom prst="roundRect">
              <a:avLst>
                <a:gd name="adj" fmla="val 18000"/>
              </a:avLst>
            </a:prstGeom>
            <a:solidFill>
              <a:srgbClr val="3FB68B"/>
            </a:solidFill>
            <a:ln>
              <a:noFill/>
            </a:ln>
          </p:spPr>
          <p:txBody>
            <a:bodyPr/>
            <a:lstStyle/>
            <a:p/>
          </p:txBody>
        </p:sp>
        <p:sp>
          <p:nvSpPr>
            <p:cNvPr id="45" name="cell45"/>
            <p:cNvSpPr/>
            <p:nvPr/>
          </p:nvSpPr>
          <p:spPr>
            <a:xfrm>
              <a:off x="5601600" y="3403922"/>
              <a:ext cx="205200" cy="908013"/>
            </a:xfrm>
            <a:prstGeom prst="roundRect">
              <a:avLst>
                <a:gd name="adj" fmla="val 18000"/>
              </a:avLst>
            </a:prstGeom>
            <a:solidFill>
              <a:srgbClr val="3FB68B"/>
            </a:solidFill>
            <a:ln>
              <a:noFill/>
            </a:ln>
          </p:spPr>
          <p:txBody>
            <a:bodyPr/>
            <a:lstStyle/>
            <a:p/>
          </p:txBody>
        </p:sp>
        <p:sp>
          <p:nvSpPr>
            <p:cNvPr id="46" name="cell46"/>
            <p:cNvSpPr/>
            <p:nvPr/>
          </p:nvSpPr>
          <p:spPr>
            <a:xfrm>
              <a:off x="5862800" y="3403922"/>
              <a:ext cx="205200" cy="908013"/>
            </a:xfrm>
            <a:prstGeom prst="roundRect">
              <a:avLst>
                <a:gd name="adj" fmla="val 18000"/>
              </a:avLst>
            </a:prstGeom>
            <a:solidFill>
              <a:srgbClr val="3FB68B"/>
            </a:solidFill>
            <a:ln>
              <a:noFill/>
            </a:ln>
          </p:spPr>
          <p:txBody>
            <a:bodyPr/>
            <a:lstStyle/>
            <a:p/>
          </p:txBody>
        </p:sp>
        <p:sp>
          <p:nvSpPr>
            <p:cNvPr id="47" name="cell47"/>
            <p:cNvSpPr/>
            <p:nvPr/>
          </p:nvSpPr>
          <p:spPr>
            <a:xfrm>
              <a:off x="6124000" y="3403922"/>
              <a:ext cx="205200" cy="908013"/>
            </a:xfrm>
            <a:prstGeom prst="roundRect">
              <a:avLst>
                <a:gd name="adj" fmla="val 18000"/>
              </a:avLst>
            </a:prstGeom>
            <a:solidFill>
              <a:srgbClr val="3FB68B"/>
            </a:solidFill>
            <a:ln>
              <a:noFill/>
            </a:ln>
          </p:spPr>
          <p:txBody>
            <a:bodyPr/>
            <a:lstStyle/>
            <a:p/>
          </p:txBody>
        </p:sp>
        <p:sp>
          <p:nvSpPr>
            <p:cNvPr id="48" name="cell48"/>
            <p:cNvSpPr/>
            <p:nvPr/>
          </p:nvSpPr>
          <p:spPr>
            <a:xfrm>
              <a:off x="6385200" y="3403922"/>
              <a:ext cx="205200" cy="908013"/>
            </a:xfrm>
            <a:prstGeom prst="roundRect">
              <a:avLst>
                <a:gd name="adj" fmla="val 18000"/>
              </a:avLst>
            </a:prstGeom>
            <a:solidFill>
              <a:srgbClr val="3FB68B"/>
            </a:solidFill>
            <a:ln>
              <a:noFill/>
            </a:ln>
          </p:spPr>
          <p:txBody>
            <a:bodyPr/>
            <a:lstStyle/>
            <a:p/>
          </p:txBody>
        </p:sp>
        <p:sp>
          <p:nvSpPr>
            <p:cNvPr id="49" name="cell49"/>
            <p:cNvSpPr/>
            <p:nvPr/>
          </p:nvSpPr>
          <p:spPr>
            <a:xfrm>
              <a:off x="6646400" y="3403922"/>
              <a:ext cx="205200" cy="908013"/>
            </a:xfrm>
            <a:prstGeom prst="roundRect">
              <a:avLst>
                <a:gd name="adj" fmla="val 18000"/>
              </a:avLst>
            </a:prstGeom>
            <a:solidFill>
              <a:srgbClr val="3FB68B"/>
            </a:solidFill>
            <a:ln>
              <a:noFill/>
            </a:ln>
          </p:spPr>
          <p:txBody>
            <a:bodyPr/>
            <a:lstStyle/>
            <a:p/>
          </p:txBody>
        </p:sp>
        <p:sp>
          <p:nvSpPr>
            <p:cNvPr id="50" name="cell50"/>
            <p:cNvSpPr/>
            <p:nvPr/>
          </p:nvSpPr>
          <p:spPr>
            <a:xfrm>
              <a:off x="6907600" y="3403922"/>
              <a:ext cx="205200" cy="908013"/>
            </a:xfrm>
            <a:prstGeom prst="roundRect">
              <a:avLst>
                <a:gd name="adj" fmla="val 18000"/>
              </a:avLst>
            </a:prstGeom>
            <a:solidFill>
              <a:srgbClr val="3FB68B"/>
            </a:solidFill>
            <a:ln>
              <a:noFill/>
            </a:ln>
          </p:spPr>
          <p:txBody>
            <a:bodyPr/>
            <a:lstStyle/>
            <a:p/>
          </p:txBody>
        </p:sp>
        <p:sp>
          <p:nvSpPr>
            <p:cNvPr id="51" name="cell51"/>
            <p:cNvSpPr/>
            <p:nvPr/>
          </p:nvSpPr>
          <p:spPr>
            <a:xfrm>
              <a:off x="7168800" y="3403922"/>
              <a:ext cx="205200" cy="908013"/>
            </a:xfrm>
            <a:prstGeom prst="roundRect">
              <a:avLst>
                <a:gd name="adj" fmla="val 18000"/>
              </a:avLst>
            </a:prstGeom>
            <a:solidFill>
              <a:srgbClr val="3FB68B"/>
            </a:solidFill>
            <a:ln>
              <a:noFill/>
            </a:ln>
          </p:spPr>
          <p:txBody>
            <a:bodyPr/>
            <a:lstStyle/>
            <a:p/>
          </p:txBody>
        </p:sp>
        <p:sp>
          <p:nvSpPr>
            <p:cNvPr id="52" name="cell52"/>
            <p:cNvSpPr/>
            <p:nvPr/>
          </p:nvSpPr>
          <p:spPr>
            <a:xfrm>
              <a:off x="7430000" y="3403922"/>
              <a:ext cx="205200" cy="908013"/>
            </a:xfrm>
            <a:prstGeom prst="roundRect">
              <a:avLst>
                <a:gd name="adj" fmla="val 18000"/>
              </a:avLst>
            </a:prstGeom>
            <a:solidFill>
              <a:srgbClr val="3FB68B"/>
            </a:solidFill>
            <a:ln>
              <a:noFill/>
            </a:ln>
          </p:spPr>
          <p:txBody>
            <a:bodyPr/>
            <a:lstStyle/>
            <a:p/>
          </p:txBody>
        </p:sp>
        <p:sp>
          <p:nvSpPr>
            <p:cNvPr id="53" name="cell53"/>
            <p:cNvSpPr/>
            <p:nvPr/>
          </p:nvSpPr>
          <p:spPr>
            <a:xfrm>
              <a:off x="7691200" y="3403922"/>
              <a:ext cx="205200" cy="908013"/>
            </a:xfrm>
            <a:prstGeom prst="roundRect">
              <a:avLst>
                <a:gd name="adj" fmla="val 18000"/>
              </a:avLst>
            </a:prstGeom>
            <a:solidFill>
              <a:srgbClr val="3FB68B"/>
            </a:solidFill>
            <a:ln>
              <a:noFill/>
            </a:ln>
          </p:spPr>
          <p:txBody>
            <a:bodyPr/>
            <a:lstStyle/>
            <a:p/>
          </p:txBody>
        </p:sp>
        <p:sp>
          <p:nvSpPr>
            <p:cNvPr id="54" name="cell54"/>
            <p:cNvSpPr/>
            <p:nvPr/>
          </p:nvSpPr>
          <p:spPr>
            <a:xfrm>
              <a:off x="7952400" y="3403922"/>
              <a:ext cx="205200" cy="908013"/>
            </a:xfrm>
            <a:prstGeom prst="roundRect">
              <a:avLst>
                <a:gd name="adj" fmla="val 18000"/>
              </a:avLst>
            </a:prstGeom>
            <a:solidFill>
              <a:srgbClr val="3FB68B"/>
            </a:solidFill>
            <a:ln>
              <a:noFill/>
            </a:ln>
          </p:spPr>
          <p:txBody>
            <a:bodyPr/>
            <a:lstStyle/>
            <a:p/>
          </p:txBody>
        </p:sp>
        <p:sp>
          <p:nvSpPr>
            <p:cNvPr id="55" name="cell55"/>
            <p:cNvSpPr/>
            <p:nvPr/>
          </p:nvSpPr>
          <p:spPr>
            <a:xfrm>
              <a:off x="8213600" y="3403922"/>
              <a:ext cx="205200" cy="908013"/>
            </a:xfrm>
            <a:prstGeom prst="roundRect">
              <a:avLst>
                <a:gd name="adj" fmla="val 18000"/>
              </a:avLst>
            </a:prstGeom>
            <a:solidFill>
              <a:srgbClr val="3FB68B"/>
            </a:solidFill>
            <a:ln>
              <a:noFill/>
            </a:ln>
          </p:spPr>
          <p:txBody>
            <a:bodyPr/>
            <a:lstStyle/>
            <a:p/>
          </p:txBody>
        </p:sp>
        <p:sp>
          <p:nvSpPr>
            <p:cNvPr id="56" name="cell56"/>
            <p:cNvSpPr/>
            <p:nvPr/>
          </p:nvSpPr>
          <p:spPr>
            <a:xfrm>
              <a:off x="8474800" y="3403922"/>
              <a:ext cx="205200" cy="908013"/>
            </a:xfrm>
            <a:prstGeom prst="roundRect">
              <a:avLst>
                <a:gd name="adj" fmla="val 18000"/>
              </a:avLst>
            </a:prstGeom>
            <a:solidFill>
              <a:srgbClr val="3FB68B"/>
            </a:solidFill>
            <a:ln>
              <a:noFill/>
            </a:ln>
          </p:spPr>
          <p:txBody>
            <a:bodyPr/>
            <a:lstStyle/>
            <a:p/>
          </p:txBody>
        </p:sp>
        <p:sp>
          <p:nvSpPr>
            <p:cNvPr id="57" name="cell57"/>
            <p:cNvSpPr/>
            <p:nvPr/>
          </p:nvSpPr>
          <p:spPr>
            <a:xfrm>
              <a:off x="8736000" y="3403922"/>
              <a:ext cx="205200" cy="908013"/>
            </a:xfrm>
            <a:prstGeom prst="roundRect">
              <a:avLst>
                <a:gd name="adj" fmla="val 18000"/>
              </a:avLst>
            </a:prstGeom>
            <a:solidFill>
              <a:srgbClr val="3FB68B"/>
            </a:solidFill>
            <a:ln>
              <a:noFill/>
            </a:ln>
          </p:spPr>
          <p:txBody>
            <a:bodyPr/>
            <a:lstStyle/>
            <a:p/>
          </p:txBody>
        </p:sp>
        <p:sp>
          <p:nvSpPr>
            <p:cNvPr id="58" name="cell58"/>
            <p:cNvSpPr/>
            <p:nvPr/>
          </p:nvSpPr>
          <p:spPr>
            <a:xfrm>
              <a:off x="8997200" y="3403922"/>
              <a:ext cx="205200" cy="908013"/>
            </a:xfrm>
            <a:prstGeom prst="roundRect">
              <a:avLst>
                <a:gd name="adj" fmla="val 18000"/>
              </a:avLst>
            </a:prstGeom>
            <a:solidFill>
              <a:srgbClr val="3FB68B"/>
            </a:solidFill>
            <a:ln>
              <a:noFill/>
            </a:ln>
          </p:spPr>
          <p:txBody>
            <a:bodyPr/>
            <a:lstStyle/>
            <a:p/>
          </p:txBody>
        </p:sp>
        <p:sp>
          <p:nvSpPr>
            <p:cNvPr id="59" name="cell59"/>
            <p:cNvSpPr/>
            <p:nvPr/>
          </p:nvSpPr>
          <p:spPr>
            <a:xfrm>
              <a:off x="9258400" y="3403922"/>
              <a:ext cx="205200" cy="908013"/>
            </a:xfrm>
            <a:prstGeom prst="roundRect">
              <a:avLst>
                <a:gd name="adj" fmla="val 18000"/>
              </a:avLst>
            </a:prstGeom>
            <a:solidFill>
              <a:srgbClr val="3FB68B"/>
            </a:solidFill>
            <a:ln>
              <a:noFill/>
            </a:ln>
          </p:spPr>
          <p:txBody>
            <a:bodyPr/>
            <a:lstStyle/>
            <a:p/>
          </p:txBody>
        </p:sp>
        <p:sp>
          <p:nvSpPr>
            <p:cNvPr id="60" name="cell60"/>
            <p:cNvSpPr/>
            <p:nvPr/>
          </p:nvSpPr>
          <p:spPr>
            <a:xfrm>
              <a:off x="9519600" y="3403922"/>
              <a:ext cx="205200" cy="908013"/>
            </a:xfrm>
            <a:prstGeom prst="roundRect">
              <a:avLst>
                <a:gd name="adj" fmla="val 18000"/>
              </a:avLst>
            </a:prstGeom>
            <a:solidFill>
              <a:srgbClr val="3FB68B"/>
            </a:solidFill>
            <a:ln>
              <a:noFill/>
            </a:ln>
          </p:spPr>
          <p:txBody>
            <a:bodyPr/>
            <a:lstStyle/>
            <a:p/>
          </p:txBody>
        </p:sp>
        <p:sp>
          <p:nvSpPr>
            <p:cNvPr id="61" name="cell61"/>
            <p:cNvSpPr/>
            <p:nvPr/>
          </p:nvSpPr>
          <p:spPr>
            <a:xfrm>
              <a:off x="9780800" y="3403922"/>
              <a:ext cx="205200" cy="908013"/>
            </a:xfrm>
            <a:prstGeom prst="roundRect">
              <a:avLst>
                <a:gd name="adj" fmla="val 18000"/>
              </a:avLst>
            </a:prstGeom>
            <a:solidFill>
              <a:srgbClr val="3FB68B"/>
            </a:solidFill>
            <a:ln>
              <a:noFill/>
            </a:ln>
          </p:spPr>
          <p:txBody>
            <a:bodyPr/>
            <a:lstStyle/>
            <a:p/>
          </p:txBody>
        </p:sp>
        <p:sp>
          <p:nvSpPr>
            <p:cNvPr id="62" name="cell62"/>
            <p:cNvSpPr/>
            <p:nvPr/>
          </p:nvSpPr>
          <p:spPr>
            <a:xfrm>
              <a:off x="10042000" y="3403922"/>
              <a:ext cx="205200" cy="908013"/>
            </a:xfrm>
            <a:prstGeom prst="roundRect">
              <a:avLst>
                <a:gd name="adj" fmla="val 18000"/>
              </a:avLst>
            </a:prstGeom>
            <a:solidFill>
              <a:srgbClr val="3FB68B"/>
            </a:solidFill>
            <a:ln>
              <a:noFill/>
            </a:ln>
          </p:spPr>
          <p:txBody>
            <a:bodyPr/>
            <a:lstStyle/>
            <a:p/>
          </p:txBody>
        </p:sp>
        <p:sp>
          <p:nvSpPr>
            <p:cNvPr id="63" name="cell63"/>
            <p:cNvSpPr/>
            <p:nvPr/>
          </p:nvSpPr>
          <p:spPr>
            <a:xfrm>
              <a:off x="10303200" y="3403922"/>
              <a:ext cx="205200" cy="908013"/>
            </a:xfrm>
            <a:prstGeom prst="roundRect">
              <a:avLst>
                <a:gd name="adj" fmla="val 18000"/>
              </a:avLst>
            </a:prstGeom>
            <a:solidFill>
              <a:srgbClr val="3FB68B"/>
            </a:solidFill>
            <a:ln>
              <a:noFill/>
            </a:ln>
          </p:spPr>
          <p:txBody>
            <a:bodyPr/>
            <a:lstStyle/>
            <a:p/>
          </p:txBody>
        </p:sp>
        <p:sp>
          <p:nvSpPr>
            <p:cNvPr id="64" name="cell64"/>
            <p:cNvSpPr/>
            <p:nvPr/>
          </p:nvSpPr>
          <p:spPr>
            <a:xfrm>
              <a:off x="10564400" y="3403922"/>
              <a:ext cx="205200" cy="908013"/>
            </a:xfrm>
            <a:prstGeom prst="roundRect">
              <a:avLst>
                <a:gd name="adj" fmla="val 18000"/>
              </a:avLst>
            </a:prstGeom>
            <a:solidFill>
              <a:srgbClr val="3FB68B"/>
            </a:solidFill>
            <a:ln>
              <a:noFill/>
            </a:ln>
          </p:spPr>
          <p:txBody>
            <a:bodyPr/>
            <a:lstStyle/>
            <a:p/>
          </p:txBody>
        </p:sp>
        <p:sp>
          <p:nvSpPr>
            <p:cNvPr id="65" name="cell65"/>
            <p:cNvSpPr/>
            <p:nvPr/>
          </p:nvSpPr>
          <p:spPr>
            <a:xfrm>
              <a:off x="10825600" y="3403922"/>
              <a:ext cx="205200" cy="908013"/>
            </a:xfrm>
            <a:prstGeom prst="roundRect">
              <a:avLst>
                <a:gd name="adj" fmla="val 18000"/>
              </a:avLst>
            </a:prstGeom>
            <a:solidFill>
              <a:srgbClr val="223052"/>
            </a:solidFill>
            <a:ln>
              <a:noFill/>
            </a:ln>
          </p:spPr>
          <p:txBody>
            <a:bodyPr/>
            <a:lstStyle/>
            <a:p/>
          </p:txBody>
        </p:sp>
        <p:sp>
          <p:nvSpPr>
            <p:cNvPr id="66" name="cell66"/>
            <p:cNvSpPr/>
            <p:nvPr/>
          </p:nvSpPr>
          <p:spPr>
            <a:xfrm>
              <a:off x="11086800" y="3403922"/>
              <a:ext cx="205200" cy="908013"/>
            </a:xfrm>
            <a:prstGeom prst="roundRect">
              <a:avLst>
                <a:gd name="adj" fmla="val 18000"/>
              </a:avLst>
            </a:prstGeom>
            <a:solidFill>
              <a:srgbClr val="223052"/>
            </a:solidFill>
            <a:ln>
              <a:noFill/>
            </a:ln>
          </p:spPr>
          <p:txBody>
            <a:bodyPr/>
            <a:lstStyle/>
            <a:p/>
          </p:txBody>
        </p:sp>
        <p:sp>
          <p:nvSpPr>
            <p:cNvPr id="67" name="tb67"/>
            <p:cNvSpPr txBox="1"/>
            <p:nvPr/>
          </p:nvSpPr>
          <p:spPr>
            <a:xfrm>
              <a:off x="900000" y="4431935"/>
              <a:ext cx="10392000" cy="642939"/>
            </a:xfrm>
            <a:prstGeom prst="rect">
              <a:avLst/>
            </a:prstGeom>
            <a:noFill/>
          </p:spPr>
          <p:txBody>
            <a:bodyPr wrap="square" anchor="t" lIns="0" tIns="0" rIns="0" bIns="0">
              <a:normAutofit/>
            </a:bodyPr>
            <a:lstStyle/>
            <a:p>
              <a:pPr/>
              <a:r>
                <a:rPr lang="en-US" sz="1350">
                  <a:solidFill>
                    <a:srgbClr val="8FA0B8"/>
                  </a:solidFill>
                  <a:latin typeface="Segoe UI"/>
                </a:rPr>
                <a:t>Each cell is one Copilot seat you are billed for. Most organizations answer this from a spreadsheet somebody last touched at the previous renewal; this is the live subscription list, read from Microsoft — 8,742 seats across 6 paid subscriptions, 632 of them idle.</a:t>
              </a:r>
            </a:p>
          </p:txBody>
        </p:sp>
        <p:sp>
          <p:nvSpPr>
            <p:cNvPr id="68" name="tb68"/>
            <p:cNvSpPr txBox="1"/>
            <p:nvPr/>
          </p:nvSpPr>
          <p:spPr>
            <a:xfrm>
              <a:off x="900000" y="5084874"/>
              <a:ext cx="10392000" cy="365126"/>
            </a:xfrm>
            <a:prstGeom prst="rect">
              <a:avLst/>
            </a:prstGeom>
            <a:noFill/>
          </p:spPr>
          <p:txBody>
            <a:bodyPr wrap="square" anchor="t" lIns="0" tIns="0" rIns="0" bIns="0">
              <a:normAutofit/>
            </a:bodyPr>
            <a:lstStyle/>
            <a:p>
              <a:pPr/>
              <a:r>
                <a:rPr lang="en-US" sz="1150">
                  <a:solidFill>
                    <a:srgbClr val="8FA0B8"/>
                  </a:solidFill>
                  <a:latin typeface="Segoe UI"/>
                </a:rPr>
                <a:t>472 further idle seats sit on 5 non-Copilot subscriptions; Aristo holds no price for those, so they are reported as SEATS and never turned into dollars. Procurement totals — seats, never people. Safe to project in any room.</a:t>
              </a:r>
            </a:p>
          </p:txBody>
        </p:sp>
      </p:grpSp>
      <p:sp>
        <p:nvSpPr>
          <p:cNvPr id="74" name="tb74"/>
          <p:cNvSpPr txBox="1"/>
          <p:nvPr/>
        </p:nvSpPr>
        <p:spPr>
          <a:xfrm>
            <a:off x="900000" y="5588012"/>
            <a:ext cx="10392000" cy="661988"/>
          </a:xfrm>
          <a:prstGeom prst="rect">
            <a:avLst/>
          </a:prstGeom>
          <a:noFill/>
        </p:spPr>
        <p:txBody>
          <a:bodyPr wrap="square" anchor="t" lIns="0" tIns="0" rIns="0" bIns="0">
            <a:normAutofit/>
          </a:bodyPr>
          <a:lstStyle/>
          <a:p>
            <a:pPr/>
            <a:r>
              <a:rPr lang="en-US" sz="1050" b="1" spc="300">
                <a:solidFill>
                  <a:srgbClr val="3D7BFF"/>
                </a:solidFill>
                <a:latin typeface="Segoe UI"/>
              </a:rPr>
              <a:t>THE DECISION</a:t>
            </a:r>
          </a:p>
          <a:p>
            <a:pPr>
              <a:spcBef>
                <a:spcPts val="400"/>
              </a:spcBef>
            </a:pPr>
            <a:r>
              <a:rPr lang="en-US" sz="1400">
                <a:solidFill>
                  <a:srgbClr val="F5F7FA"/>
                </a:solidFill>
                <a:latin typeface="Segoe UI"/>
              </a:rPr>
              <a:t>You can state your true licence estate in one sentence, and stop buying a seat type you already own spares of.</a:t>
            </a:r>
          </a:p>
        </p:txBody>
      </p:sp>
      <p:sp>
        <p:nvSpPr>
          <p:cNvPr id="70" name="tb70"/>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License Report · Contoso — evaluation copy · do not redistribute · counted from the tenant's own Microsoft licence records, never estimated</a:t>
            </a:r>
          </a:p>
          <a:p>
            <a:pPr/>
            <a:r>
              <a:rPr lang="en-US" sz="1000">
                <a:solidFill>
                  <a:srgbClr val="8FA0B8"/>
                </a:solidFill>
                <a:latin typeface="Segoe UI"/>
              </a:rPr>
              <a:t>Count your own estate in 30 minutes — aristo.phoenixhalo.com/example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97" name="tb97"/>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QUESTION 2 · WHAT IS IDLE — AND WHERE?</a:t>
            </a:r>
          </a:p>
        </p:txBody>
      </p:sp>
      <p:sp>
        <p:nvSpPr>
          <p:cNvPr id="98" name="r98"/>
          <p:cNvSpPr/>
          <p:nvPr/>
        </p:nvSpPr>
        <p:spPr>
          <a:xfrm>
            <a:off x="900000" y="980000"/>
            <a:ext cx="1400000" cy="50000"/>
          </a:xfrm>
          <a:prstGeom prst="rect">
            <a:avLst/>
          </a:prstGeom>
          <a:solidFill>
            <a:srgbClr val="3D7BFF"/>
          </a:solidFill>
          <a:ln>
            <a:noFill/>
          </a:ln>
        </p:spPr>
        <p:txBody>
          <a:bodyPr/>
          <a:lstStyle/>
          <a:p/>
        </p:txBody>
      </p:sp>
      <p:sp>
        <p:nvSpPr>
          <p:cNvPr id="99" name="tb99"/>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$43,200 a month of paid Copilot is sitting quiet, ready to go to work.</a:t>
            </a:r>
          </a:p>
        </p:txBody>
      </p:sp>
      <p:grpSp>
        <p:nvGrpSpPr>
          <p:cNvPr id="95" name="inst-balance-95" descr="aristo-instrument kind=balance cx=10392000 cy=3300000 canvas=0.4101"/>
          <p:cNvGrpSpPr/>
          <p:nvPr/>
        </p:nvGrpSpPr>
        <p:grpSpPr>
          <a:xfrm>
            <a:off x="900000" y="2150000"/>
            <a:ext cx="10392000" cy="3300000"/>
            <a:chOff x="900000" y="2150000"/>
            <a:chExt cx="10392000" cy="3300000"/>
          </a:xfrm>
        </p:grpSpPr>
        <p:sp>
          <p:nvSpPr>
            <p:cNvPr id="75" name="tb75"/>
            <p:cNvSpPr txBox="1"/>
            <p:nvPr/>
          </p:nvSpPr>
          <p:spPr>
            <a:xfrm>
              <a:off x="900000" y="2150000"/>
              <a:ext cx="10392000" cy="227612"/>
            </a:xfrm>
            <a:prstGeom prst="rect">
              <a:avLst/>
            </a:prstGeom>
            <a:noFill/>
          </p:spPr>
          <p:txBody>
            <a:bodyPr wrap="square" anchor="t">
              <a:normAutofit/>
            </a:bodyPr>
            <a:lstStyle/>
            <a:p>
              <a:pPr/>
              <a:r>
                <a:rPr lang="en-US" sz="1150" b="1" spc="120" cap="all">
                  <a:solidFill>
                    <a:srgbClr val="8FA0B8"/>
                  </a:solidFill>
                  <a:latin typeface="Segoe UI"/>
                </a:rPr>
                <a:t>Working — 66% of paid seats, genuinely active</a:t>
              </a:r>
            </a:p>
          </p:txBody>
        </p:sp>
        <p:sp>
          <p:nvSpPr>
            <p:cNvPr id="76" name="track76"/>
            <p:cNvSpPr/>
            <p:nvPr/>
          </p:nvSpPr>
          <p:spPr>
            <a:xfrm>
              <a:off x="900000" y="2377612"/>
              <a:ext cx="10392000" cy="379354"/>
            </a:xfrm>
            <a:prstGeom prst="roundRect">
              <a:avLst>
                <a:gd name="adj" fmla="val 14000"/>
              </a:avLst>
            </a:prstGeom>
            <a:solidFill>
              <a:srgbClr val="223052"/>
            </a:solidFill>
            <a:ln>
              <a:noFill/>
            </a:ln>
          </p:spPr>
          <p:txBody>
            <a:bodyPr/>
            <a:lstStyle/>
            <a:p/>
          </p:txBody>
        </p:sp>
        <p:sp>
          <p:nvSpPr>
            <p:cNvPr id="77" name="fill77"/>
            <p:cNvSpPr/>
            <p:nvPr/>
          </p:nvSpPr>
          <p:spPr>
            <a:xfrm>
              <a:off x="900000" y="2377612"/>
              <a:ext cx="10392000" cy="379354"/>
            </a:xfrm>
            <a:prstGeom prst="roundRect">
              <a:avLst>
                <a:gd name="adj" fmla="val 14000"/>
              </a:avLst>
            </a:prstGeom>
            <a:solidFill>
              <a:srgbClr val="3FB68B"/>
            </a:solidFill>
            <a:ln>
              <a:noFill/>
            </a:ln>
          </p:spPr>
          <p:txBody>
            <a:bodyPr/>
            <a:lstStyle/>
            <a:p/>
          </p:txBody>
        </p:sp>
        <p:sp>
          <p:nvSpPr>
            <p:cNvPr id="78" name="lbl-work-out=0-fw=10392000-ew=746760-tb78"/>
            <p:cNvSpPr txBox="1"/>
            <p:nvPr/>
          </p:nvSpPr>
          <p:spPr>
            <a:xfrm>
              <a:off x="900000" y="2356592"/>
              <a:ext cx="10242000" cy="300000"/>
            </a:xfrm>
            <a:prstGeom prst="rect">
              <a:avLst/>
            </a:prstGeom>
            <a:noFill/>
          </p:spPr>
          <p:txBody>
            <a:bodyPr wrap="square" anchor="t" lIns="0" tIns="0" rIns="0" bIns="0">
              <a:normAutofit/>
            </a:bodyPr>
            <a:lstStyle/>
            <a:p>
              <a:pPr algn="r"/>
              <a:r>
                <a:rPr lang="en-US" sz="1500" b="1">
                  <a:solidFill>
                    <a:srgbClr val="F5F7FA"/>
                  </a:solidFill>
                  <a:latin typeface="Segoe UI"/>
                </a:rPr>
                <a:t>$82,800</a:t>
              </a:r>
            </a:p>
          </p:txBody>
        </p:sp>
        <p:sp>
          <p:nvSpPr>
            <p:cNvPr id="79" name="tb79"/>
            <p:cNvSpPr txBox="1"/>
            <p:nvPr/>
          </p:nvSpPr>
          <p:spPr>
            <a:xfrm>
              <a:off x="900000" y="2908708"/>
              <a:ext cx="10392000" cy="227612"/>
            </a:xfrm>
            <a:prstGeom prst="rect">
              <a:avLst/>
            </a:prstGeom>
            <a:noFill/>
          </p:spPr>
          <p:txBody>
            <a:bodyPr wrap="square" anchor="t">
              <a:normAutofit/>
            </a:bodyPr>
            <a:lstStyle/>
            <a:p>
              <a:pPr/>
              <a:r>
                <a:rPr lang="en-US" sz="1150" b="1" spc="120" cap="all">
                  <a:solidFill>
                    <a:srgbClr val="8FA0B8"/>
                  </a:solidFill>
                  <a:latin typeface="Segoe UI"/>
                </a:rPr>
                <a:t>Cold — 1,280 seats assigned to someone, no Copilot activity in 28 days</a:t>
              </a:r>
            </a:p>
          </p:txBody>
        </p:sp>
        <p:sp>
          <p:nvSpPr>
            <p:cNvPr id="80" name="track80"/>
            <p:cNvSpPr/>
            <p:nvPr/>
          </p:nvSpPr>
          <p:spPr>
            <a:xfrm>
              <a:off x="900000" y="3136320"/>
              <a:ext cx="10392000" cy="379354"/>
            </a:xfrm>
            <a:prstGeom prst="roundRect">
              <a:avLst>
                <a:gd name="adj" fmla="val 14000"/>
              </a:avLst>
            </a:prstGeom>
            <a:solidFill>
              <a:srgbClr val="223052"/>
            </a:solidFill>
            <a:ln>
              <a:noFill/>
            </a:ln>
          </p:spPr>
          <p:txBody>
            <a:bodyPr/>
            <a:lstStyle/>
            <a:p/>
          </p:txBody>
        </p:sp>
        <p:sp>
          <p:nvSpPr>
            <p:cNvPr id="81" name="fill81"/>
            <p:cNvSpPr/>
            <p:nvPr/>
          </p:nvSpPr>
          <p:spPr>
            <a:xfrm>
              <a:off x="900000" y="3136320"/>
              <a:ext cx="4819478" cy="379354"/>
            </a:xfrm>
            <a:prstGeom prst="roundRect">
              <a:avLst>
                <a:gd name="adj" fmla="val 14000"/>
              </a:avLst>
            </a:prstGeom>
            <a:solidFill>
              <a:srgbClr val="D9A62E"/>
            </a:solidFill>
            <a:ln>
              <a:noFill/>
            </a:ln>
          </p:spPr>
          <p:txBody>
            <a:bodyPr/>
            <a:lstStyle/>
            <a:p/>
          </p:txBody>
        </p:sp>
        <p:sp>
          <p:nvSpPr>
            <p:cNvPr id="82" name="lbl-cold-out=0-fw=4819478-ew=746760-tb82"/>
            <p:cNvSpPr txBox="1"/>
            <p:nvPr/>
          </p:nvSpPr>
          <p:spPr>
            <a:xfrm>
              <a:off x="900000" y="3115300"/>
              <a:ext cx="4669478" cy="300000"/>
            </a:xfrm>
            <a:prstGeom prst="rect">
              <a:avLst/>
            </a:prstGeom>
            <a:noFill/>
          </p:spPr>
          <p:txBody>
            <a:bodyPr wrap="square" anchor="t" lIns="0" tIns="0" rIns="0" bIns="0">
              <a:normAutofit/>
            </a:bodyPr>
            <a:lstStyle/>
            <a:p>
              <a:pPr algn="r"/>
              <a:r>
                <a:rPr lang="en-US" sz="1500" b="1">
                  <a:solidFill>
                    <a:srgbClr val="F5F7FA"/>
                  </a:solidFill>
                  <a:latin typeface="Segoe UI"/>
                </a:rPr>
                <a:t>$38,400</a:t>
              </a:r>
            </a:p>
          </p:txBody>
        </p:sp>
        <p:sp>
          <p:nvSpPr>
            <p:cNvPr id="83" name="tb83"/>
            <p:cNvSpPr txBox="1"/>
            <p:nvPr/>
          </p:nvSpPr>
          <p:spPr>
            <a:xfrm>
              <a:off x="900000" y="3667416"/>
              <a:ext cx="10392000" cy="227612"/>
            </a:xfrm>
            <a:prstGeom prst="rect">
              <a:avLst/>
            </a:prstGeom>
            <a:noFill/>
          </p:spPr>
          <p:txBody>
            <a:bodyPr wrap="square" anchor="t">
              <a:normAutofit/>
            </a:bodyPr>
            <a:lstStyle/>
            <a:p>
              <a:pPr/>
              <a:r>
                <a:rPr lang="en-US" sz="1150" b="1" spc="120" cap="all">
                  <a:solidFill>
                    <a:srgbClr val="8FA0B8"/>
                  </a:solidFill>
                  <a:latin typeface="Segoe UI"/>
                </a:rPr>
                <a:t>Shelf — 160 seats bought and never handed to anyone</a:t>
              </a:r>
            </a:p>
          </p:txBody>
        </p:sp>
        <p:sp>
          <p:nvSpPr>
            <p:cNvPr id="84" name="track84"/>
            <p:cNvSpPr/>
            <p:nvPr/>
          </p:nvSpPr>
          <p:spPr>
            <a:xfrm>
              <a:off x="900000" y="3895028"/>
              <a:ext cx="10392000" cy="379354"/>
            </a:xfrm>
            <a:prstGeom prst="roundRect">
              <a:avLst>
                <a:gd name="adj" fmla="val 14000"/>
              </a:avLst>
            </a:prstGeom>
            <a:solidFill>
              <a:srgbClr val="223052"/>
            </a:solidFill>
            <a:ln>
              <a:noFill/>
            </a:ln>
          </p:spPr>
          <p:txBody>
            <a:bodyPr/>
            <a:lstStyle/>
            <a:p/>
          </p:txBody>
        </p:sp>
        <p:sp>
          <p:nvSpPr>
            <p:cNvPr id="85" name="fill85"/>
            <p:cNvSpPr/>
            <p:nvPr/>
          </p:nvSpPr>
          <p:spPr>
            <a:xfrm>
              <a:off x="900000" y="3895028"/>
              <a:ext cx="602435" cy="379354"/>
            </a:xfrm>
            <a:prstGeom prst="roundRect">
              <a:avLst>
                <a:gd name="adj" fmla="val 14000"/>
              </a:avLst>
            </a:prstGeom>
            <a:solidFill>
              <a:srgbClr val="D95757"/>
            </a:solidFill>
            <a:ln>
              <a:noFill/>
            </a:ln>
          </p:spPr>
          <p:txBody>
            <a:bodyPr/>
            <a:lstStyle/>
            <a:p/>
          </p:txBody>
        </p:sp>
        <p:sp>
          <p:nvSpPr>
            <p:cNvPr id="86" name="lbl-shelf-out=1-fw=602435-ew=640080-tb86"/>
            <p:cNvSpPr txBox="1"/>
            <p:nvPr/>
          </p:nvSpPr>
          <p:spPr>
            <a:xfrm>
              <a:off x="1652435" y="3874008"/>
              <a:ext cx="9639565" cy="300000"/>
            </a:xfrm>
            <a:prstGeom prst="rect">
              <a:avLst/>
            </a:prstGeom>
            <a:noFill/>
          </p:spPr>
          <p:txBody>
            <a:bodyPr wrap="square" anchor="t" lIns="0" tIns="0" rIns="0" bIns="0">
              <a:normAutofit/>
            </a:bodyPr>
            <a:lstStyle/>
            <a:p>
              <a:pPr algn="l"/>
              <a:r>
                <a:rPr lang="en-US" sz="1500" b="1">
                  <a:solidFill>
                    <a:srgbClr val="F5F7FA"/>
                  </a:solidFill>
                  <a:latin typeface="Segoe UI"/>
                </a:rPr>
                <a:t>$4,800</a:t>
              </a:r>
            </a:p>
          </p:txBody>
        </p:sp>
        <p:sp>
          <p:nvSpPr>
            <p:cNvPr id="87" name="axis87"/>
            <p:cNvSpPr/>
            <p:nvPr/>
          </p:nvSpPr>
          <p:spPr>
            <a:xfrm>
              <a:off x="900000" y="4616125"/>
              <a:ext cx="10392000" cy="0"/>
            </a:xfrm>
            <a:prstGeom prst="line">
              <a:avLst/>
            </a:prstGeom>
            <a:noFill/>
            <a:ln w="9525">
              <a:solidFill>
                <a:srgbClr val="3A4568"/>
              </a:solidFill>
            </a:ln>
          </p:spPr>
          <p:txBody>
            <a:bodyPr/>
            <a:lstStyle/>
            <a:p/>
          </p:txBody>
        </p:sp>
        <p:sp>
          <p:nvSpPr>
            <p:cNvPr id="88" name="tick88"/>
            <p:cNvSpPr/>
            <p:nvPr/>
          </p:nvSpPr>
          <p:spPr>
            <a:xfrm>
              <a:off x="900000" y="4546125"/>
              <a:ext cx="0" cy="70000"/>
            </a:xfrm>
            <a:prstGeom prst="line">
              <a:avLst/>
            </a:prstGeom>
            <a:noFill/>
            <a:ln w="9525">
              <a:solidFill>
                <a:srgbClr val="3A4568"/>
              </a:solidFill>
            </a:ln>
          </p:spPr>
          <p:txBody>
            <a:bodyPr/>
            <a:lstStyle/>
            <a:p/>
          </p:txBody>
        </p:sp>
        <p:sp>
          <p:nvSpPr>
            <p:cNvPr id="89" name="tb89"/>
            <p:cNvSpPr txBox="1"/>
            <p:nvPr/>
          </p:nvSpPr>
          <p:spPr>
            <a:xfrm>
              <a:off x="900000" y="4666125"/>
              <a:ext cx="246464" cy="240000"/>
            </a:xfrm>
            <a:prstGeom prst="rect">
              <a:avLst/>
            </a:prstGeom>
            <a:noFill/>
          </p:spPr>
          <p:txBody>
            <a:bodyPr wrap="square" anchor="t" lIns="0" tIns="0" rIns="0" bIns="0">
              <a:normAutofit/>
            </a:bodyPr>
            <a:lstStyle/>
            <a:p>
              <a:pPr algn="l"/>
              <a:r>
                <a:rPr lang="en-US" sz="1100">
                  <a:solidFill>
                    <a:srgbClr val="8FA0B8"/>
                  </a:solidFill>
                  <a:latin typeface="Segoe UI"/>
                </a:rPr>
                <a:t>$0</a:t>
              </a:r>
            </a:p>
          </p:txBody>
        </p:sp>
        <p:sp>
          <p:nvSpPr>
            <p:cNvPr id="90" name="tick90"/>
            <p:cNvSpPr/>
            <p:nvPr/>
          </p:nvSpPr>
          <p:spPr>
            <a:xfrm>
              <a:off x="6096000" y="4546125"/>
              <a:ext cx="0" cy="70000"/>
            </a:xfrm>
            <a:prstGeom prst="line">
              <a:avLst/>
            </a:prstGeom>
            <a:noFill/>
            <a:ln w="9525">
              <a:solidFill>
                <a:srgbClr val="3A4568"/>
              </a:solidFill>
            </a:ln>
          </p:spPr>
          <p:txBody>
            <a:bodyPr/>
            <a:lstStyle/>
            <a:p/>
          </p:txBody>
        </p:sp>
        <p:sp>
          <p:nvSpPr>
            <p:cNvPr id="91" name="tb91"/>
            <p:cNvSpPr txBox="1"/>
            <p:nvPr/>
          </p:nvSpPr>
          <p:spPr>
            <a:xfrm>
              <a:off x="5777188" y="4666125"/>
              <a:ext cx="637624" cy="240000"/>
            </a:xfrm>
            <a:prstGeom prst="rect">
              <a:avLst/>
            </a:prstGeom>
            <a:noFill/>
          </p:spPr>
          <p:txBody>
            <a:bodyPr wrap="square" anchor="t" lIns="0" tIns="0" rIns="0" bIns="0">
              <a:normAutofit/>
            </a:bodyPr>
            <a:lstStyle/>
            <a:p>
              <a:pPr algn="ctr"/>
              <a:r>
                <a:rPr lang="en-US" sz="1100">
                  <a:solidFill>
                    <a:srgbClr val="8FA0B8"/>
                  </a:solidFill>
                  <a:latin typeface="Segoe UI"/>
                </a:rPr>
                <a:t>$41,400</a:t>
              </a:r>
            </a:p>
          </p:txBody>
        </p:sp>
        <p:sp>
          <p:nvSpPr>
            <p:cNvPr id="92" name="tick92"/>
            <p:cNvSpPr/>
            <p:nvPr/>
          </p:nvSpPr>
          <p:spPr>
            <a:xfrm>
              <a:off x="11292000" y="4546125"/>
              <a:ext cx="0" cy="70000"/>
            </a:xfrm>
            <a:prstGeom prst="line">
              <a:avLst/>
            </a:prstGeom>
            <a:noFill/>
            <a:ln w="9525">
              <a:solidFill>
                <a:srgbClr val="3A4568"/>
              </a:solidFill>
            </a:ln>
          </p:spPr>
          <p:txBody>
            <a:bodyPr/>
            <a:lstStyle/>
            <a:p/>
          </p:txBody>
        </p:sp>
        <p:sp>
          <p:nvSpPr>
            <p:cNvPr id="93" name="tb93"/>
            <p:cNvSpPr txBox="1"/>
            <p:nvPr/>
          </p:nvSpPr>
          <p:spPr>
            <a:xfrm>
              <a:off x="10654376" y="4666125"/>
              <a:ext cx="637624" cy="240000"/>
            </a:xfrm>
            <a:prstGeom prst="rect">
              <a:avLst/>
            </a:prstGeom>
            <a:noFill/>
          </p:spPr>
          <p:txBody>
            <a:bodyPr wrap="square" anchor="t" lIns="0" tIns="0" rIns="0" bIns="0">
              <a:normAutofit/>
            </a:bodyPr>
            <a:lstStyle/>
            <a:p>
              <a:pPr algn="r"/>
              <a:r>
                <a:rPr lang="en-US" sz="1100">
                  <a:solidFill>
                    <a:srgbClr val="8FA0B8"/>
                  </a:solidFill>
                  <a:latin typeface="Segoe UI"/>
                </a:rPr>
                <a:t>$82,800</a:t>
              </a:r>
            </a:p>
          </p:txBody>
        </p:sp>
        <p:sp>
          <p:nvSpPr>
            <p:cNvPr id="94" name="tb94"/>
            <p:cNvSpPr txBox="1"/>
            <p:nvPr/>
          </p:nvSpPr>
          <p:spPr>
            <a:xfrm>
              <a:off x="900000" y="4926125"/>
              <a:ext cx="10392000" cy="523875"/>
            </a:xfrm>
            <a:prstGeom prst="rect">
              <a:avLst/>
            </a:prstGeom>
            <a:noFill/>
          </p:spPr>
          <p:txBody>
            <a:bodyPr wrap="square" anchor="t" lIns="0" tIns="0" rIns="0" bIns="0">
              <a:normAutofit/>
            </a:bodyPr>
            <a:lstStyle/>
            <a:p>
              <a:pPr/>
              <a:r>
                <a:rPr lang="en-US" sz="1100">
                  <a:solidFill>
                    <a:srgbClr val="8FA0B8"/>
                  </a:solidFill>
                  <a:latin typeface="Segoe UI"/>
                </a:rPr>
                <a:t>Dollars a month, one scale. The villain here is the missing view, not your people — nobody chose to leave a seat quiet; until now nobody could see which seats were. Cold seats come from Microsoft's own Copilot usage report. Every team line clears a floor of five, so no page of this report can name a person. Seat price $30/month, provided.</a:t>
              </a:r>
            </a:p>
          </p:txBody>
        </p:sp>
      </p:grpSp>
      <p:sp>
        <p:nvSpPr>
          <p:cNvPr id="100" name="tb100"/>
          <p:cNvSpPr txBox="1"/>
          <p:nvPr/>
        </p:nvSpPr>
        <p:spPr>
          <a:xfrm>
            <a:off x="900000" y="5588012"/>
            <a:ext cx="10392000" cy="661988"/>
          </a:xfrm>
          <a:prstGeom prst="rect">
            <a:avLst/>
          </a:prstGeom>
          <a:noFill/>
        </p:spPr>
        <p:txBody>
          <a:bodyPr wrap="square" anchor="t" lIns="0" tIns="0" rIns="0" bIns="0">
            <a:normAutofit/>
          </a:bodyPr>
          <a:lstStyle/>
          <a:p>
            <a:pPr/>
            <a:r>
              <a:rPr lang="en-US" sz="1050" b="1" spc="300">
                <a:solidFill>
                  <a:srgbClr val="3D7BFF"/>
                </a:solidFill>
                <a:latin typeface="Segoe UI"/>
              </a:rPr>
              <a:t>THE DECISION</a:t>
            </a:r>
          </a:p>
          <a:p>
            <a:pPr>
              <a:spcBef>
                <a:spcPts val="400"/>
              </a:spcBef>
            </a:pPr>
            <a:r>
              <a:rPr lang="en-US" sz="1400">
                <a:solidFill>
                  <a:srgbClr val="F5F7FA"/>
                </a:solidFill>
                <a:latin typeface="Segoe UI"/>
              </a:rPr>
              <a:t>Which teams get the next activation push, and which shelf seats can be handed out this week without anyone giving anything up.</a:t>
            </a:r>
          </a:p>
        </p:txBody>
      </p:sp>
      <p:sp>
        <p:nvSpPr>
          <p:cNvPr id="96" name="tb96"/>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License Report · Contoso — evaluation copy · do not redistribute · counted from the tenant's own Microsoft licence records, never estimated</a:t>
            </a:r>
          </a:p>
          <a:p>
            <a:pPr/>
            <a:r>
              <a:rPr lang="en-US" sz="1000">
                <a:solidFill>
                  <a:srgbClr val="8FA0B8"/>
                </a:solidFill>
                <a:latin typeface="Segoe UI"/>
              </a:rPr>
              <a:t>Count your own estate in 30 minutes — aristo.phoenixhalo.com/example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146" name="tb146"/>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QUESTION 3 · WHO SHOULD HAVE THOSE SEATS INSTEAD?</a:t>
            </a:r>
          </a:p>
        </p:txBody>
      </p:sp>
      <p:sp>
        <p:nvSpPr>
          <p:cNvPr id="147" name="r147"/>
          <p:cNvSpPr/>
          <p:nvPr/>
        </p:nvSpPr>
        <p:spPr>
          <a:xfrm>
            <a:off x="900000" y="980000"/>
            <a:ext cx="1400000" cy="50000"/>
          </a:xfrm>
          <a:prstGeom prst="rect">
            <a:avLst/>
          </a:prstGeom>
          <a:solidFill>
            <a:srgbClr val="3D7BFF"/>
          </a:solidFill>
          <a:ln>
            <a:noFill/>
          </a:ln>
        </p:spPr>
        <p:txBody>
          <a:bodyPr/>
          <a:lstStyle/>
          <a:p/>
        </p:txBody>
      </p:sp>
      <p:sp>
        <p:nvSpPr>
          <p:cNvPr id="148" name="tb148"/>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The reassignment plan is running — 3 of 1,443 idle seats have already moved.</a:t>
            </a:r>
          </a:p>
        </p:txBody>
      </p:sp>
      <p:grpSp>
        <p:nvGrpSpPr>
          <p:cNvPr id="144" name="inst-gauge-144" descr="aristo-instrument kind=gauge cx=10392000 cy=3300000 canvas=0.4101"/>
          <p:cNvGrpSpPr/>
          <p:nvPr/>
        </p:nvGrpSpPr>
        <p:grpSpPr>
          <a:xfrm>
            <a:off x="900000" y="2150000"/>
            <a:ext cx="10392000" cy="3300000"/>
            <a:chOff x="900000" y="2150000"/>
            <a:chExt cx="10392000" cy="3300000"/>
          </a:xfrm>
        </p:grpSpPr>
        <p:sp>
          <p:nvSpPr>
            <p:cNvPr id="101" name="tb101"/>
            <p:cNvSpPr txBox="1"/>
            <p:nvPr/>
          </p:nvSpPr>
          <p:spPr>
            <a:xfrm>
              <a:off x="900000" y="2150000"/>
              <a:ext cx="10392000" cy="1378224"/>
            </a:xfrm>
            <a:prstGeom prst="rect">
              <a:avLst/>
            </a:prstGeom>
            <a:noFill/>
          </p:spPr>
          <p:txBody>
            <a:bodyPr wrap="square" anchor="t">
              <a:normAutofit/>
            </a:bodyPr>
            <a:lstStyle/>
            <a:p>
              <a:pPr/>
              <a:r>
                <a:rPr lang="en-US" sz="5000" b="1">
                  <a:solidFill>
                    <a:srgbClr val="F5F7FA"/>
                  </a:solidFill>
                  <a:latin typeface="Segoe UI"/>
                </a:rPr>
                <a:t>3 / 1,443</a:t>
              </a:r>
            </a:p>
            <a:p>
              <a:pPr>
                <a:spcBef>
                  <a:spcPts val="600"/>
                </a:spcBef>
              </a:pPr>
              <a:r>
                <a:rPr lang="en-US" sz="1400" b="1">
                  <a:solidFill>
                    <a:srgbClr val="3FB68B"/>
                  </a:solidFill>
                  <a:latin typeface="Segoe UI"/>
                </a:rPr>
                <a:t>seats moved so far</a:t>
              </a:r>
            </a:p>
          </p:txBody>
        </p:sp>
        <p:sp>
          <p:nvSpPr>
            <p:cNvPr id="102" name="cell102"/>
            <p:cNvSpPr/>
            <p:nvPr/>
          </p:nvSpPr>
          <p:spPr>
            <a:xfrm>
              <a:off x="900000" y="3528224"/>
              <a:ext cx="205200" cy="998024"/>
            </a:xfrm>
            <a:prstGeom prst="roundRect">
              <a:avLst>
                <a:gd name="adj" fmla="val 18000"/>
              </a:avLst>
            </a:prstGeom>
            <a:solidFill>
              <a:srgbClr val="223052"/>
            </a:solidFill>
            <a:ln>
              <a:noFill/>
            </a:ln>
          </p:spPr>
          <p:txBody>
            <a:bodyPr/>
            <a:lstStyle/>
            <a:p/>
          </p:txBody>
        </p:sp>
        <p:sp>
          <p:nvSpPr>
            <p:cNvPr id="103" name="cell103"/>
            <p:cNvSpPr/>
            <p:nvPr/>
          </p:nvSpPr>
          <p:spPr>
            <a:xfrm>
              <a:off x="1161200" y="3528224"/>
              <a:ext cx="205200" cy="998024"/>
            </a:xfrm>
            <a:prstGeom prst="roundRect">
              <a:avLst>
                <a:gd name="adj" fmla="val 18000"/>
              </a:avLst>
            </a:prstGeom>
            <a:solidFill>
              <a:srgbClr val="223052"/>
            </a:solidFill>
            <a:ln>
              <a:noFill/>
            </a:ln>
          </p:spPr>
          <p:txBody>
            <a:bodyPr/>
            <a:lstStyle/>
            <a:p/>
          </p:txBody>
        </p:sp>
        <p:sp>
          <p:nvSpPr>
            <p:cNvPr id="104" name="cell104"/>
            <p:cNvSpPr/>
            <p:nvPr/>
          </p:nvSpPr>
          <p:spPr>
            <a:xfrm>
              <a:off x="1422400" y="3528224"/>
              <a:ext cx="205200" cy="998024"/>
            </a:xfrm>
            <a:prstGeom prst="roundRect">
              <a:avLst>
                <a:gd name="adj" fmla="val 18000"/>
              </a:avLst>
            </a:prstGeom>
            <a:solidFill>
              <a:srgbClr val="223052"/>
            </a:solidFill>
            <a:ln>
              <a:noFill/>
            </a:ln>
          </p:spPr>
          <p:txBody>
            <a:bodyPr/>
            <a:lstStyle/>
            <a:p/>
          </p:txBody>
        </p:sp>
        <p:sp>
          <p:nvSpPr>
            <p:cNvPr id="105" name="cell105"/>
            <p:cNvSpPr/>
            <p:nvPr/>
          </p:nvSpPr>
          <p:spPr>
            <a:xfrm>
              <a:off x="1683600" y="3528224"/>
              <a:ext cx="205200" cy="998024"/>
            </a:xfrm>
            <a:prstGeom prst="roundRect">
              <a:avLst>
                <a:gd name="adj" fmla="val 18000"/>
              </a:avLst>
            </a:prstGeom>
            <a:solidFill>
              <a:srgbClr val="223052"/>
            </a:solidFill>
            <a:ln>
              <a:noFill/>
            </a:ln>
          </p:spPr>
          <p:txBody>
            <a:bodyPr/>
            <a:lstStyle/>
            <a:p/>
          </p:txBody>
        </p:sp>
        <p:sp>
          <p:nvSpPr>
            <p:cNvPr id="106" name="cell106"/>
            <p:cNvSpPr/>
            <p:nvPr/>
          </p:nvSpPr>
          <p:spPr>
            <a:xfrm>
              <a:off x="1944800" y="3528224"/>
              <a:ext cx="205200" cy="998024"/>
            </a:xfrm>
            <a:prstGeom prst="roundRect">
              <a:avLst>
                <a:gd name="adj" fmla="val 18000"/>
              </a:avLst>
            </a:prstGeom>
            <a:solidFill>
              <a:srgbClr val="223052"/>
            </a:solidFill>
            <a:ln>
              <a:noFill/>
            </a:ln>
          </p:spPr>
          <p:txBody>
            <a:bodyPr/>
            <a:lstStyle/>
            <a:p/>
          </p:txBody>
        </p:sp>
        <p:sp>
          <p:nvSpPr>
            <p:cNvPr id="107" name="cell107"/>
            <p:cNvSpPr/>
            <p:nvPr/>
          </p:nvSpPr>
          <p:spPr>
            <a:xfrm>
              <a:off x="2206000" y="3528224"/>
              <a:ext cx="205200" cy="998024"/>
            </a:xfrm>
            <a:prstGeom prst="roundRect">
              <a:avLst>
                <a:gd name="adj" fmla="val 18000"/>
              </a:avLst>
            </a:prstGeom>
            <a:solidFill>
              <a:srgbClr val="223052"/>
            </a:solidFill>
            <a:ln>
              <a:noFill/>
            </a:ln>
          </p:spPr>
          <p:txBody>
            <a:bodyPr/>
            <a:lstStyle/>
            <a:p/>
          </p:txBody>
        </p:sp>
        <p:sp>
          <p:nvSpPr>
            <p:cNvPr id="108" name="cell108"/>
            <p:cNvSpPr/>
            <p:nvPr/>
          </p:nvSpPr>
          <p:spPr>
            <a:xfrm>
              <a:off x="2467200" y="3528224"/>
              <a:ext cx="205200" cy="998024"/>
            </a:xfrm>
            <a:prstGeom prst="roundRect">
              <a:avLst>
                <a:gd name="adj" fmla="val 18000"/>
              </a:avLst>
            </a:prstGeom>
            <a:solidFill>
              <a:srgbClr val="223052"/>
            </a:solidFill>
            <a:ln>
              <a:noFill/>
            </a:ln>
          </p:spPr>
          <p:txBody>
            <a:bodyPr/>
            <a:lstStyle/>
            <a:p/>
          </p:txBody>
        </p:sp>
        <p:sp>
          <p:nvSpPr>
            <p:cNvPr id="109" name="cell109"/>
            <p:cNvSpPr/>
            <p:nvPr/>
          </p:nvSpPr>
          <p:spPr>
            <a:xfrm>
              <a:off x="2728400" y="3528224"/>
              <a:ext cx="205200" cy="998024"/>
            </a:xfrm>
            <a:prstGeom prst="roundRect">
              <a:avLst>
                <a:gd name="adj" fmla="val 18000"/>
              </a:avLst>
            </a:prstGeom>
            <a:solidFill>
              <a:srgbClr val="223052"/>
            </a:solidFill>
            <a:ln>
              <a:noFill/>
            </a:ln>
          </p:spPr>
          <p:txBody>
            <a:bodyPr/>
            <a:lstStyle/>
            <a:p/>
          </p:txBody>
        </p:sp>
        <p:sp>
          <p:nvSpPr>
            <p:cNvPr id="110" name="cell110"/>
            <p:cNvSpPr/>
            <p:nvPr/>
          </p:nvSpPr>
          <p:spPr>
            <a:xfrm>
              <a:off x="2989600" y="3528224"/>
              <a:ext cx="205200" cy="998024"/>
            </a:xfrm>
            <a:prstGeom prst="roundRect">
              <a:avLst>
                <a:gd name="adj" fmla="val 18000"/>
              </a:avLst>
            </a:prstGeom>
            <a:solidFill>
              <a:srgbClr val="223052"/>
            </a:solidFill>
            <a:ln>
              <a:noFill/>
            </a:ln>
          </p:spPr>
          <p:txBody>
            <a:bodyPr/>
            <a:lstStyle/>
            <a:p/>
          </p:txBody>
        </p:sp>
        <p:sp>
          <p:nvSpPr>
            <p:cNvPr id="111" name="cell111"/>
            <p:cNvSpPr/>
            <p:nvPr/>
          </p:nvSpPr>
          <p:spPr>
            <a:xfrm>
              <a:off x="3250800" y="3528224"/>
              <a:ext cx="205200" cy="998024"/>
            </a:xfrm>
            <a:prstGeom prst="roundRect">
              <a:avLst>
                <a:gd name="adj" fmla="val 18000"/>
              </a:avLst>
            </a:prstGeom>
            <a:solidFill>
              <a:srgbClr val="223052"/>
            </a:solidFill>
            <a:ln>
              <a:noFill/>
            </a:ln>
          </p:spPr>
          <p:txBody>
            <a:bodyPr/>
            <a:lstStyle/>
            <a:p/>
          </p:txBody>
        </p:sp>
        <p:sp>
          <p:nvSpPr>
            <p:cNvPr id="112" name="cell112"/>
            <p:cNvSpPr/>
            <p:nvPr/>
          </p:nvSpPr>
          <p:spPr>
            <a:xfrm>
              <a:off x="3512000" y="3528224"/>
              <a:ext cx="205200" cy="998024"/>
            </a:xfrm>
            <a:prstGeom prst="roundRect">
              <a:avLst>
                <a:gd name="adj" fmla="val 18000"/>
              </a:avLst>
            </a:prstGeom>
            <a:solidFill>
              <a:srgbClr val="223052"/>
            </a:solidFill>
            <a:ln>
              <a:noFill/>
            </a:ln>
          </p:spPr>
          <p:txBody>
            <a:bodyPr/>
            <a:lstStyle/>
            <a:p/>
          </p:txBody>
        </p:sp>
        <p:sp>
          <p:nvSpPr>
            <p:cNvPr id="113" name="cell113"/>
            <p:cNvSpPr/>
            <p:nvPr/>
          </p:nvSpPr>
          <p:spPr>
            <a:xfrm>
              <a:off x="3773200" y="3528224"/>
              <a:ext cx="205200" cy="998024"/>
            </a:xfrm>
            <a:prstGeom prst="roundRect">
              <a:avLst>
                <a:gd name="adj" fmla="val 18000"/>
              </a:avLst>
            </a:prstGeom>
            <a:solidFill>
              <a:srgbClr val="223052"/>
            </a:solidFill>
            <a:ln>
              <a:noFill/>
            </a:ln>
          </p:spPr>
          <p:txBody>
            <a:bodyPr/>
            <a:lstStyle/>
            <a:p/>
          </p:txBody>
        </p:sp>
        <p:sp>
          <p:nvSpPr>
            <p:cNvPr id="114" name="cell114"/>
            <p:cNvSpPr/>
            <p:nvPr/>
          </p:nvSpPr>
          <p:spPr>
            <a:xfrm>
              <a:off x="4034400" y="3528224"/>
              <a:ext cx="205200" cy="998024"/>
            </a:xfrm>
            <a:prstGeom prst="roundRect">
              <a:avLst>
                <a:gd name="adj" fmla="val 18000"/>
              </a:avLst>
            </a:prstGeom>
            <a:solidFill>
              <a:srgbClr val="223052"/>
            </a:solidFill>
            <a:ln>
              <a:noFill/>
            </a:ln>
          </p:spPr>
          <p:txBody>
            <a:bodyPr/>
            <a:lstStyle/>
            <a:p/>
          </p:txBody>
        </p:sp>
        <p:sp>
          <p:nvSpPr>
            <p:cNvPr id="115" name="cell115"/>
            <p:cNvSpPr/>
            <p:nvPr/>
          </p:nvSpPr>
          <p:spPr>
            <a:xfrm>
              <a:off x="4295600" y="3528224"/>
              <a:ext cx="205200" cy="998024"/>
            </a:xfrm>
            <a:prstGeom prst="roundRect">
              <a:avLst>
                <a:gd name="adj" fmla="val 18000"/>
              </a:avLst>
            </a:prstGeom>
            <a:solidFill>
              <a:srgbClr val="223052"/>
            </a:solidFill>
            <a:ln>
              <a:noFill/>
            </a:ln>
          </p:spPr>
          <p:txBody>
            <a:bodyPr/>
            <a:lstStyle/>
            <a:p/>
          </p:txBody>
        </p:sp>
        <p:sp>
          <p:nvSpPr>
            <p:cNvPr id="116" name="cell116"/>
            <p:cNvSpPr/>
            <p:nvPr/>
          </p:nvSpPr>
          <p:spPr>
            <a:xfrm>
              <a:off x="4556800" y="3528224"/>
              <a:ext cx="205200" cy="998024"/>
            </a:xfrm>
            <a:prstGeom prst="roundRect">
              <a:avLst>
                <a:gd name="adj" fmla="val 18000"/>
              </a:avLst>
            </a:prstGeom>
            <a:solidFill>
              <a:srgbClr val="223052"/>
            </a:solidFill>
            <a:ln>
              <a:noFill/>
            </a:ln>
          </p:spPr>
          <p:txBody>
            <a:bodyPr/>
            <a:lstStyle/>
            <a:p/>
          </p:txBody>
        </p:sp>
        <p:sp>
          <p:nvSpPr>
            <p:cNvPr id="117" name="cell117"/>
            <p:cNvSpPr/>
            <p:nvPr/>
          </p:nvSpPr>
          <p:spPr>
            <a:xfrm>
              <a:off x="4818000" y="3528224"/>
              <a:ext cx="205200" cy="998024"/>
            </a:xfrm>
            <a:prstGeom prst="roundRect">
              <a:avLst>
                <a:gd name="adj" fmla="val 18000"/>
              </a:avLst>
            </a:prstGeom>
            <a:solidFill>
              <a:srgbClr val="223052"/>
            </a:solidFill>
            <a:ln>
              <a:noFill/>
            </a:ln>
          </p:spPr>
          <p:txBody>
            <a:bodyPr/>
            <a:lstStyle/>
            <a:p/>
          </p:txBody>
        </p:sp>
        <p:sp>
          <p:nvSpPr>
            <p:cNvPr id="118" name="cell118"/>
            <p:cNvSpPr/>
            <p:nvPr/>
          </p:nvSpPr>
          <p:spPr>
            <a:xfrm>
              <a:off x="5079200" y="3528224"/>
              <a:ext cx="205200" cy="998024"/>
            </a:xfrm>
            <a:prstGeom prst="roundRect">
              <a:avLst>
                <a:gd name="adj" fmla="val 18000"/>
              </a:avLst>
            </a:prstGeom>
            <a:solidFill>
              <a:srgbClr val="223052"/>
            </a:solidFill>
            <a:ln>
              <a:noFill/>
            </a:ln>
          </p:spPr>
          <p:txBody>
            <a:bodyPr/>
            <a:lstStyle/>
            <a:p/>
          </p:txBody>
        </p:sp>
        <p:sp>
          <p:nvSpPr>
            <p:cNvPr id="119" name="cell119"/>
            <p:cNvSpPr/>
            <p:nvPr/>
          </p:nvSpPr>
          <p:spPr>
            <a:xfrm>
              <a:off x="5340400" y="3528224"/>
              <a:ext cx="205200" cy="998024"/>
            </a:xfrm>
            <a:prstGeom prst="roundRect">
              <a:avLst>
                <a:gd name="adj" fmla="val 18000"/>
              </a:avLst>
            </a:prstGeom>
            <a:solidFill>
              <a:srgbClr val="223052"/>
            </a:solidFill>
            <a:ln>
              <a:noFill/>
            </a:ln>
          </p:spPr>
          <p:txBody>
            <a:bodyPr/>
            <a:lstStyle/>
            <a:p/>
          </p:txBody>
        </p:sp>
        <p:sp>
          <p:nvSpPr>
            <p:cNvPr id="120" name="cell120"/>
            <p:cNvSpPr/>
            <p:nvPr/>
          </p:nvSpPr>
          <p:spPr>
            <a:xfrm>
              <a:off x="5601600" y="3528224"/>
              <a:ext cx="205200" cy="998024"/>
            </a:xfrm>
            <a:prstGeom prst="roundRect">
              <a:avLst>
                <a:gd name="adj" fmla="val 18000"/>
              </a:avLst>
            </a:prstGeom>
            <a:solidFill>
              <a:srgbClr val="223052"/>
            </a:solidFill>
            <a:ln>
              <a:noFill/>
            </a:ln>
          </p:spPr>
          <p:txBody>
            <a:bodyPr/>
            <a:lstStyle/>
            <a:p/>
          </p:txBody>
        </p:sp>
        <p:sp>
          <p:nvSpPr>
            <p:cNvPr id="121" name="cell121"/>
            <p:cNvSpPr/>
            <p:nvPr/>
          </p:nvSpPr>
          <p:spPr>
            <a:xfrm>
              <a:off x="5862800" y="3528224"/>
              <a:ext cx="205200" cy="998024"/>
            </a:xfrm>
            <a:prstGeom prst="roundRect">
              <a:avLst>
                <a:gd name="adj" fmla="val 18000"/>
              </a:avLst>
            </a:prstGeom>
            <a:solidFill>
              <a:srgbClr val="223052"/>
            </a:solidFill>
            <a:ln>
              <a:noFill/>
            </a:ln>
          </p:spPr>
          <p:txBody>
            <a:bodyPr/>
            <a:lstStyle/>
            <a:p/>
          </p:txBody>
        </p:sp>
        <p:sp>
          <p:nvSpPr>
            <p:cNvPr id="122" name="cell122"/>
            <p:cNvSpPr/>
            <p:nvPr/>
          </p:nvSpPr>
          <p:spPr>
            <a:xfrm>
              <a:off x="6124000" y="3528224"/>
              <a:ext cx="205200" cy="998024"/>
            </a:xfrm>
            <a:prstGeom prst="roundRect">
              <a:avLst>
                <a:gd name="adj" fmla="val 18000"/>
              </a:avLst>
            </a:prstGeom>
            <a:solidFill>
              <a:srgbClr val="223052"/>
            </a:solidFill>
            <a:ln>
              <a:noFill/>
            </a:ln>
          </p:spPr>
          <p:txBody>
            <a:bodyPr/>
            <a:lstStyle/>
            <a:p/>
          </p:txBody>
        </p:sp>
        <p:sp>
          <p:nvSpPr>
            <p:cNvPr id="123" name="cell123"/>
            <p:cNvSpPr/>
            <p:nvPr/>
          </p:nvSpPr>
          <p:spPr>
            <a:xfrm>
              <a:off x="6385200" y="3528224"/>
              <a:ext cx="205200" cy="998024"/>
            </a:xfrm>
            <a:prstGeom prst="roundRect">
              <a:avLst>
                <a:gd name="adj" fmla="val 18000"/>
              </a:avLst>
            </a:prstGeom>
            <a:solidFill>
              <a:srgbClr val="223052"/>
            </a:solidFill>
            <a:ln>
              <a:noFill/>
            </a:ln>
          </p:spPr>
          <p:txBody>
            <a:bodyPr/>
            <a:lstStyle/>
            <a:p/>
          </p:txBody>
        </p:sp>
        <p:sp>
          <p:nvSpPr>
            <p:cNvPr id="124" name="cell124"/>
            <p:cNvSpPr/>
            <p:nvPr/>
          </p:nvSpPr>
          <p:spPr>
            <a:xfrm>
              <a:off x="6646400" y="3528224"/>
              <a:ext cx="205200" cy="998024"/>
            </a:xfrm>
            <a:prstGeom prst="roundRect">
              <a:avLst>
                <a:gd name="adj" fmla="val 18000"/>
              </a:avLst>
            </a:prstGeom>
            <a:solidFill>
              <a:srgbClr val="223052"/>
            </a:solidFill>
            <a:ln>
              <a:noFill/>
            </a:ln>
          </p:spPr>
          <p:txBody>
            <a:bodyPr/>
            <a:lstStyle/>
            <a:p/>
          </p:txBody>
        </p:sp>
        <p:sp>
          <p:nvSpPr>
            <p:cNvPr id="125" name="cell125"/>
            <p:cNvSpPr/>
            <p:nvPr/>
          </p:nvSpPr>
          <p:spPr>
            <a:xfrm>
              <a:off x="6907600" y="3528224"/>
              <a:ext cx="205200" cy="998024"/>
            </a:xfrm>
            <a:prstGeom prst="roundRect">
              <a:avLst>
                <a:gd name="adj" fmla="val 18000"/>
              </a:avLst>
            </a:prstGeom>
            <a:solidFill>
              <a:srgbClr val="223052"/>
            </a:solidFill>
            <a:ln>
              <a:noFill/>
            </a:ln>
          </p:spPr>
          <p:txBody>
            <a:bodyPr/>
            <a:lstStyle/>
            <a:p/>
          </p:txBody>
        </p:sp>
        <p:sp>
          <p:nvSpPr>
            <p:cNvPr id="126" name="cell126"/>
            <p:cNvSpPr/>
            <p:nvPr/>
          </p:nvSpPr>
          <p:spPr>
            <a:xfrm>
              <a:off x="7168800" y="3528224"/>
              <a:ext cx="205200" cy="998024"/>
            </a:xfrm>
            <a:prstGeom prst="roundRect">
              <a:avLst>
                <a:gd name="adj" fmla="val 18000"/>
              </a:avLst>
            </a:prstGeom>
            <a:solidFill>
              <a:srgbClr val="223052"/>
            </a:solidFill>
            <a:ln>
              <a:noFill/>
            </a:ln>
          </p:spPr>
          <p:txBody>
            <a:bodyPr/>
            <a:lstStyle/>
            <a:p/>
          </p:txBody>
        </p:sp>
        <p:sp>
          <p:nvSpPr>
            <p:cNvPr id="127" name="cell127"/>
            <p:cNvSpPr/>
            <p:nvPr/>
          </p:nvSpPr>
          <p:spPr>
            <a:xfrm>
              <a:off x="7430000" y="3528224"/>
              <a:ext cx="205200" cy="998024"/>
            </a:xfrm>
            <a:prstGeom prst="roundRect">
              <a:avLst>
                <a:gd name="adj" fmla="val 18000"/>
              </a:avLst>
            </a:prstGeom>
            <a:solidFill>
              <a:srgbClr val="223052"/>
            </a:solidFill>
            <a:ln>
              <a:noFill/>
            </a:ln>
          </p:spPr>
          <p:txBody>
            <a:bodyPr/>
            <a:lstStyle/>
            <a:p/>
          </p:txBody>
        </p:sp>
        <p:sp>
          <p:nvSpPr>
            <p:cNvPr id="128" name="cell128"/>
            <p:cNvSpPr/>
            <p:nvPr/>
          </p:nvSpPr>
          <p:spPr>
            <a:xfrm>
              <a:off x="7691200" y="3528224"/>
              <a:ext cx="205200" cy="998024"/>
            </a:xfrm>
            <a:prstGeom prst="roundRect">
              <a:avLst>
                <a:gd name="adj" fmla="val 18000"/>
              </a:avLst>
            </a:prstGeom>
            <a:solidFill>
              <a:srgbClr val="223052"/>
            </a:solidFill>
            <a:ln>
              <a:noFill/>
            </a:ln>
          </p:spPr>
          <p:txBody>
            <a:bodyPr/>
            <a:lstStyle/>
            <a:p/>
          </p:txBody>
        </p:sp>
        <p:sp>
          <p:nvSpPr>
            <p:cNvPr id="129" name="cell129"/>
            <p:cNvSpPr/>
            <p:nvPr/>
          </p:nvSpPr>
          <p:spPr>
            <a:xfrm>
              <a:off x="7952400" y="3528224"/>
              <a:ext cx="205200" cy="998024"/>
            </a:xfrm>
            <a:prstGeom prst="roundRect">
              <a:avLst>
                <a:gd name="adj" fmla="val 18000"/>
              </a:avLst>
            </a:prstGeom>
            <a:solidFill>
              <a:srgbClr val="223052"/>
            </a:solidFill>
            <a:ln>
              <a:noFill/>
            </a:ln>
          </p:spPr>
          <p:txBody>
            <a:bodyPr/>
            <a:lstStyle/>
            <a:p/>
          </p:txBody>
        </p:sp>
        <p:sp>
          <p:nvSpPr>
            <p:cNvPr id="130" name="cell130"/>
            <p:cNvSpPr/>
            <p:nvPr/>
          </p:nvSpPr>
          <p:spPr>
            <a:xfrm>
              <a:off x="8213600" y="3528224"/>
              <a:ext cx="205200" cy="998024"/>
            </a:xfrm>
            <a:prstGeom prst="roundRect">
              <a:avLst>
                <a:gd name="adj" fmla="val 18000"/>
              </a:avLst>
            </a:prstGeom>
            <a:solidFill>
              <a:srgbClr val="223052"/>
            </a:solidFill>
            <a:ln>
              <a:noFill/>
            </a:ln>
          </p:spPr>
          <p:txBody>
            <a:bodyPr/>
            <a:lstStyle/>
            <a:p/>
          </p:txBody>
        </p:sp>
        <p:sp>
          <p:nvSpPr>
            <p:cNvPr id="131" name="cell131"/>
            <p:cNvSpPr/>
            <p:nvPr/>
          </p:nvSpPr>
          <p:spPr>
            <a:xfrm>
              <a:off x="8474800" y="3528224"/>
              <a:ext cx="205200" cy="998024"/>
            </a:xfrm>
            <a:prstGeom prst="roundRect">
              <a:avLst>
                <a:gd name="adj" fmla="val 18000"/>
              </a:avLst>
            </a:prstGeom>
            <a:solidFill>
              <a:srgbClr val="223052"/>
            </a:solidFill>
            <a:ln>
              <a:noFill/>
            </a:ln>
          </p:spPr>
          <p:txBody>
            <a:bodyPr/>
            <a:lstStyle/>
            <a:p/>
          </p:txBody>
        </p:sp>
        <p:sp>
          <p:nvSpPr>
            <p:cNvPr id="132" name="cell132"/>
            <p:cNvSpPr/>
            <p:nvPr/>
          </p:nvSpPr>
          <p:spPr>
            <a:xfrm>
              <a:off x="8736000" y="3528224"/>
              <a:ext cx="205200" cy="998024"/>
            </a:xfrm>
            <a:prstGeom prst="roundRect">
              <a:avLst>
                <a:gd name="adj" fmla="val 18000"/>
              </a:avLst>
            </a:prstGeom>
            <a:solidFill>
              <a:srgbClr val="223052"/>
            </a:solidFill>
            <a:ln>
              <a:noFill/>
            </a:ln>
          </p:spPr>
          <p:txBody>
            <a:bodyPr/>
            <a:lstStyle/>
            <a:p/>
          </p:txBody>
        </p:sp>
        <p:sp>
          <p:nvSpPr>
            <p:cNvPr id="133" name="cell133"/>
            <p:cNvSpPr/>
            <p:nvPr/>
          </p:nvSpPr>
          <p:spPr>
            <a:xfrm>
              <a:off x="8997200" y="3528224"/>
              <a:ext cx="205200" cy="998024"/>
            </a:xfrm>
            <a:prstGeom prst="roundRect">
              <a:avLst>
                <a:gd name="adj" fmla="val 18000"/>
              </a:avLst>
            </a:prstGeom>
            <a:solidFill>
              <a:srgbClr val="223052"/>
            </a:solidFill>
            <a:ln>
              <a:noFill/>
            </a:ln>
          </p:spPr>
          <p:txBody>
            <a:bodyPr/>
            <a:lstStyle/>
            <a:p/>
          </p:txBody>
        </p:sp>
        <p:sp>
          <p:nvSpPr>
            <p:cNvPr id="134" name="cell134"/>
            <p:cNvSpPr/>
            <p:nvPr/>
          </p:nvSpPr>
          <p:spPr>
            <a:xfrm>
              <a:off x="9258400" y="3528224"/>
              <a:ext cx="205200" cy="998024"/>
            </a:xfrm>
            <a:prstGeom prst="roundRect">
              <a:avLst>
                <a:gd name="adj" fmla="val 18000"/>
              </a:avLst>
            </a:prstGeom>
            <a:solidFill>
              <a:srgbClr val="223052"/>
            </a:solidFill>
            <a:ln>
              <a:noFill/>
            </a:ln>
          </p:spPr>
          <p:txBody>
            <a:bodyPr/>
            <a:lstStyle/>
            <a:p/>
          </p:txBody>
        </p:sp>
        <p:sp>
          <p:nvSpPr>
            <p:cNvPr id="135" name="cell135"/>
            <p:cNvSpPr/>
            <p:nvPr/>
          </p:nvSpPr>
          <p:spPr>
            <a:xfrm>
              <a:off x="9519600" y="3528224"/>
              <a:ext cx="205200" cy="998024"/>
            </a:xfrm>
            <a:prstGeom prst="roundRect">
              <a:avLst>
                <a:gd name="adj" fmla="val 18000"/>
              </a:avLst>
            </a:prstGeom>
            <a:solidFill>
              <a:srgbClr val="223052"/>
            </a:solidFill>
            <a:ln>
              <a:noFill/>
            </a:ln>
          </p:spPr>
          <p:txBody>
            <a:bodyPr/>
            <a:lstStyle/>
            <a:p/>
          </p:txBody>
        </p:sp>
        <p:sp>
          <p:nvSpPr>
            <p:cNvPr id="136" name="cell136"/>
            <p:cNvSpPr/>
            <p:nvPr/>
          </p:nvSpPr>
          <p:spPr>
            <a:xfrm>
              <a:off x="9780800" y="3528224"/>
              <a:ext cx="205200" cy="998024"/>
            </a:xfrm>
            <a:prstGeom prst="roundRect">
              <a:avLst>
                <a:gd name="adj" fmla="val 18000"/>
              </a:avLst>
            </a:prstGeom>
            <a:solidFill>
              <a:srgbClr val="223052"/>
            </a:solidFill>
            <a:ln>
              <a:noFill/>
            </a:ln>
          </p:spPr>
          <p:txBody>
            <a:bodyPr/>
            <a:lstStyle/>
            <a:p/>
          </p:txBody>
        </p:sp>
        <p:sp>
          <p:nvSpPr>
            <p:cNvPr id="137" name="cell137"/>
            <p:cNvSpPr/>
            <p:nvPr/>
          </p:nvSpPr>
          <p:spPr>
            <a:xfrm>
              <a:off x="10042000" y="3528224"/>
              <a:ext cx="205200" cy="998024"/>
            </a:xfrm>
            <a:prstGeom prst="roundRect">
              <a:avLst>
                <a:gd name="adj" fmla="val 18000"/>
              </a:avLst>
            </a:prstGeom>
            <a:solidFill>
              <a:srgbClr val="223052"/>
            </a:solidFill>
            <a:ln>
              <a:noFill/>
            </a:ln>
          </p:spPr>
          <p:txBody>
            <a:bodyPr/>
            <a:lstStyle/>
            <a:p/>
          </p:txBody>
        </p:sp>
        <p:sp>
          <p:nvSpPr>
            <p:cNvPr id="138" name="cell138"/>
            <p:cNvSpPr/>
            <p:nvPr/>
          </p:nvSpPr>
          <p:spPr>
            <a:xfrm>
              <a:off x="10303200" y="3528224"/>
              <a:ext cx="205200" cy="998024"/>
            </a:xfrm>
            <a:prstGeom prst="roundRect">
              <a:avLst>
                <a:gd name="adj" fmla="val 18000"/>
              </a:avLst>
            </a:prstGeom>
            <a:solidFill>
              <a:srgbClr val="223052"/>
            </a:solidFill>
            <a:ln>
              <a:noFill/>
            </a:ln>
          </p:spPr>
          <p:txBody>
            <a:bodyPr/>
            <a:lstStyle/>
            <a:p/>
          </p:txBody>
        </p:sp>
        <p:sp>
          <p:nvSpPr>
            <p:cNvPr id="139" name="cell139"/>
            <p:cNvSpPr/>
            <p:nvPr/>
          </p:nvSpPr>
          <p:spPr>
            <a:xfrm>
              <a:off x="10564400" y="3528224"/>
              <a:ext cx="205200" cy="998024"/>
            </a:xfrm>
            <a:prstGeom prst="roundRect">
              <a:avLst>
                <a:gd name="adj" fmla="val 18000"/>
              </a:avLst>
            </a:prstGeom>
            <a:solidFill>
              <a:srgbClr val="223052"/>
            </a:solidFill>
            <a:ln>
              <a:noFill/>
            </a:ln>
          </p:spPr>
          <p:txBody>
            <a:bodyPr/>
            <a:lstStyle/>
            <a:p/>
          </p:txBody>
        </p:sp>
        <p:sp>
          <p:nvSpPr>
            <p:cNvPr id="140" name="cell140"/>
            <p:cNvSpPr/>
            <p:nvPr/>
          </p:nvSpPr>
          <p:spPr>
            <a:xfrm>
              <a:off x="10825600" y="3528224"/>
              <a:ext cx="205200" cy="998024"/>
            </a:xfrm>
            <a:prstGeom prst="roundRect">
              <a:avLst>
                <a:gd name="adj" fmla="val 18000"/>
              </a:avLst>
            </a:prstGeom>
            <a:solidFill>
              <a:srgbClr val="223052"/>
            </a:solidFill>
            <a:ln>
              <a:noFill/>
            </a:ln>
          </p:spPr>
          <p:txBody>
            <a:bodyPr/>
            <a:lstStyle/>
            <a:p/>
          </p:txBody>
        </p:sp>
        <p:sp>
          <p:nvSpPr>
            <p:cNvPr id="141" name="cell141"/>
            <p:cNvSpPr/>
            <p:nvPr/>
          </p:nvSpPr>
          <p:spPr>
            <a:xfrm>
              <a:off x="11086800" y="3528224"/>
              <a:ext cx="205200" cy="998024"/>
            </a:xfrm>
            <a:prstGeom prst="roundRect">
              <a:avLst>
                <a:gd name="adj" fmla="val 18000"/>
              </a:avLst>
            </a:prstGeom>
            <a:solidFill>
              <a:srgbClr val="223052"/>
            </a:solidFill>
            <a:ln>
              <a:noFill/>
            </a:ln>
          </p:spPr>
          <p:txBody>
            <a:bodyPr/>
            <a:lstStyle/>
            <a:p/>
          </p:txBody>
        </p:sp>
        <p:sp>
          <p:nvSpPr>
            <p:cNvPr id="142" name="tb142"/>
            <p:cNvSpPr txBox="1"/>
            <p:nvPr/>
          </p:nvSpPr>
          <p:spPr>
            <a:xfrm>
              <a:off x="900000" y="4646248"/>
              <a:ext cx="10392000" cy="428626"/>
            </a:xfrm>
            <a:prstGeom prst="rect">
              <a:avLst/>
            </a:prstGeom>
            <a:noFill/>
          </p:spPr>
          <p:txBody>
            <a:bodyPr wrap="square" anchor="t" lIns="0" tIns="0" rIns="0" bIns="0">
              <a:normAutofit/>
            </a:bodyPr>
            <a:lstStyle/>
            <a:p>
              <a:pPr/>
              <a:r>
                <a:rPr lang="en-US" sz="1350">
                  <a:solidFill>
                    <a:srgbClr val="8FA0B8"/>
                  </a:solidFill>
                  <a:latin typeface="Segoe UI"/>
                </a:rPr>
                <a:t>Each cell is one idle seat inside a target frozen the day the plan was approved — this deck can only ever report against it, never quietly re-baseline.</a:t>
              </a:r>
            </a:p>
          </p:txBody>
        </p:sp>
        <p:sp>
          <p:nvSpPr>
            <p:cNvPr id="143" name="tb143"/>
            <p:cNvSpPr txBox="1"/>
            <p:nvPr/>
          </p:nvSpPr>
          <p:spPr>
            <a:xfrm>
              <a:off x="900000" y="5084874"/>
              <a:ext cx="10392000" cy="365126"/>
            </a:xfrm>
            <a:prstGeom prst="rect">
              <a:avLst/>
            </a:prstGeom>
            <a:noFill/>
          </p:spPr>
          <p:txBody>
            <a:bodyPr wrap="square" anchor="t" lIns="0" tIns="0" rIns="0" bIns="0">
              <a:normAutofit/>
            </a:bodyPr>
            <a:lstStyle/>
            <a:p>
              <a:pPr/>
              <a:r>
                <a:rPr lang="en-US" sz="1150">
                  <a:solidFill>
                    <a:srgbClr val="8FA0B8"/>
                  </a:solidFill>
                  <a:latin typeface="Segoe UI"/>
                </a:rPr>
                <a:t>A reclaimed seat with nowhere to go is just a smaller bill. A reclaimed seat with a name waiting behind it is the same money doing work.</a:t>
              </a:r>
            </a:p>
          </p:txBody>
        </p:sp>
      </p:grpSp>
      <p:sp>
        <p:nvSpPr>
          <p:cNvPr id="149" name="tb149"/>
          <p:cNvSpPr txBox="1"/>
          <p:nvPr/>
        </p:nvSpPr>
        <p:spPr>
          <a:xfrm>
            <a:off x="900000" y="5588012"/>
            <a:ext cx="10392000" cy="661988"/>
          </a:xfrm>
          <a:prstGeom prst="rect">
            <a:avLst/>
          </a:prstGeom>
          <a:noFill/>
        </p:spPr>
        <p:txBody>
          <a:bodyPr wrap="square" anchor="t" lIns="0" tIns="0" rIns="0" bIns="0">
            <a:normAutofit/>
          </a:bodyPr>
          <a:lstStyle/>
          <a:p>
            <a:pPr/>
            <a:r>
              <a:rPr lang="en-US" sz="1050" b="1" spc="300">
                <a:solidFill>
                  <a:srgbClr val="3D7BFF"/>
                </a:solidFill>
                <a:latin typeface="Segoe UI"/>
              </a:rPr>
              <a:t>THE DECISION</a:t>
            </a:r>
          </a:p>
          <a:p>
            <a:pPr>
              <a:spcBef>
                <a:spcPts val="400"/>
              </a:spcBef>
            </a:pPr>
            <a:r>
              <a:rPr lang="en-US" sz="1400">
                <a:solidFill>
                  <a:srgbClr val="F5F7FA"/>
                </a:solidFill>
                <a:latin typeface="Segoe UI"/>
              </a:rPr>
              <a:t>Approve the reassignment plan. It freezes today’s target and this report starts reporting against it; each seat then moves one verified reassignment at a time.</a:t>
            </a:r>
          </a:p>
        </p:txBody>
      </p:sp>
      <p:sp>
        <p:nvSpPr>
          <p:cNvPr id="145" name="tb145"/>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License Report · Contoso — evaluation copy · do not redistribute · counted from the tenant's own Microsoft licence records, never estimated</a:t>
            </a:r>
          </a:p>
          <a:p>
            <a:pPr/>
            <a:r>
              <a:rPr lang="en-US" sz="1000">
                <a:solidFill>
                  <a:srgbClr val="8FA0B8"/>
                </a:solidFill>
                <a:latin typeface="Segoe UI"/>
              </a:rPr>
              <a:t>Count your own estate in 30 minutes — aristo.phoenixhalo.com/example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193" name="tb193"/>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QUESTION 4 · WHAT HAPPENS AT RENEWAL?</a:t>
            </a:r>
          </a:p>
        </p:txBody>
      </p:sp>
      <p:sp>
        <p:nvSpPr>
          <p:cNvPr id="194" name="r194"/>
          <p:cNvSpPr/>
          <p:nvPr/>
        </p:nvSpPr>
        <p:spPr>
          <a:xfrm>
            <a:off x="900000" y="980000"/>
            <a:ext cx="1400000" cy="50000"/>
          </a:xfrm>
          <a:prstGeom prst="rect">
            <a:avLst/>
          </a:prstGeom>
          <a:solidFill>
            <a:srgbClr val="3D7BFF"/>
          </a:solidFill>
          <a:ln>
            <a:noFill/>
          </a:ln>
        </p:spPr>
        <p:txBody>
          <a:bodyPr/>
          <a:lstStyle/>
          <a:p/>
        </p:txBody>
      </p:sp>
      <p:sp>
        <p:nvSpPr>
          <p:cNvPr id="195" name="tb195"/>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The Copilot renewal is 94 days away, and 3,497 of 4,200 seats already have counted evidence behind them.</a:t>
            </a:r>
          </a:p>
        </p:txBody>
      </p:sp>
      <p:grpSp>
        <p:nvGrpSpPr>
          <p:cNvPr id="191" name="inst-scale-191" descr="aristo-instrument kind=scale cx=10392000 cy=3300000 canvas=0.4101"/>
          <p:cNvGrpSpPr/>
          <p:nvPr/>
        </p:nvGrpSpPr>
        <p:grpSpPr>
          <a:xfrm>
            <a:off x="900000" y="2150000"/>
            <a:ext cx="10392000" cy="3300000"/>
            <a:chOff x="900000" y="2150000"/>
            <a:chExt cx="10392000" cy="3300000"/>
          </a:xfrm>
        </p:grpSpPr>
        <p:sp>
          <p:nvSpPr>
            <p:cNvPr id="150" name="rail150"/>
            <p:cNvSpPr/>
            <p:nvPr/>
          </p:nvSpPr>
          <p:spPr>
            <a:xfrm>
              <a:off x="900000" y="3050241"/>
              <a:ext cx="10392000" cy="383844"/>
            </a:xfrm>
            <a:prstGeom prst="roundRect">
              <a:avLst>
                <a:gd name="adj" fmla="val 24000"/>
              </a:avLst>
            </a:prstGeom>
            <a:solidFill>
              <a:srgbClr val="223052"/>
            </a:solidFill>
            <a:ln>
              <a:noFill/>
            </a:ln>
          </p:spPr>
          <p:txBody>
            <a:bodyPr/>
            <a:lstStyle/>
            <a:p/>
          </p:txBody>
        </p:sp>
        <p:sp>
          <p:nvSpPr>
            <p:cNvPr id="151" name="band151"/>
            <p:cNvSpPr/>
            <p:nvPr/>
          </p:nvSpPr>
          <p:spPr>
            <a:xfrm>
              <a:off x="900000" y="3050241"/>
              <a:ext cx="839901" cy="383844"/>
            </a:xfrm>
            <a:prstGeom prst="rect">
              <a:avLst/>
            </a:prstGeom>
            <a:solidFill>
              <a:srgbClr val="D95757">
                <a:alpha val="26000"/>
              </a:srgbClr>
            </a:solidFill>
            <a:ln>
              <a:noFill/>
            </a:ln>
          </p:spPr>
          <p:txBody>
            <a:bodyPr/>
            <a:lstStyle/>
            <a:p/>
          </p:txBody>
        </p:sp>
        <p:sp>
          <p:nvSpPr>
            <p:cNvPr id="152" name="tb152"/>
            <p:cNvSpPr txBox="1"/>
            <p:nvPr/>
          </p:nvSpPr>
          <p:spPr>
            <a:xfrm>
              <a:off x="412833" y="2693634"/>
              <a:ext cx="1800000" cy="296607"/>
            </a:xfrm>
            <a:prstGeom prst="rect">
              <a:avLst/>
            </a:prstGeom>
            <a:noFill/>
          </p:spPr>
          <p:txBody>
            <a:bodyPr wrap="square" anchor="t">
              <a:normAutofit/>
            </a:bodyPr>
            <a:lstStyle/>
            <a:p>
              <a:pPr algn="ctr"/>
              <a:r>
                <a:rPr lang="en-US" sz="1050" spc="110" cap="all">
                  <a:solidFill>
                    <a:srgbClr val="8FA0B8"/>
                  </a:solidFill>
                  <a:latin typeface="Segoe UI"/>
                </a:rPr>
                <a:t>In the room</a:t>
              </a:r>
            </a:p>
          </p:txBody>
        </p:sp>
        <p:sp>
          <p:nvSpPr>
            <p:cNvPr id="153" name="band153"/>
            <p:cNvSpPr/>
            <p:nvPr/>
          </p:nvSpPr>
          <p:spPr>
            <a:xfrm>
              <a:off x="1739901" y="3050241"/>
              <a:ext cx="1708274" cy="383844"/>
            </a:xfrm>
            <a:prstGeom prst="rect">
              <a:avLst/>
            </a:prstGeom>
            <a:solidFill>
              <a:srgbClr val="D9A62E">
                <a:alpha val="26000"/>
              </a:srgbClr>
            </a:solidFill>
            <a:ln>
              <a:noFill/>
            </a:ln>
          </p:spPr>
          <p:txBody>
            <a:bodyPr/>
            <a:lstStyle/>
            <a:p/>
          </p:txBody>
        </p:sp>
        <p:sp>
          <p:nvSpPr>
            <p:cNvPr id="154" name="tb154"/>
            <p:cNvSpPr txBox="1"/>
            <p:nvPr/>
          </p:nvSpPr>
          <p:spPr>
            <a:xfrm>
              <a:off x="1694039" y="2693634"/>
              <a:ext cx="1800000" cy="296607"/>
            </a:xfrm>
            <a:prstGeom prst="rect">
              <a:avLst/>
            </a:prstGeom>
            <a:noFill/>
          </p:spPr>
          <p:txBody>
            <a:bodyPr wrap="square" anchor="t">
              <a:normAutofit/>
            </a:bodyPr>
            <a:lstStyle/>
            <a:p>
              <a:pPr algn="ctr"/>
              <a:r>
                <a:rPr lang="en-US" sz="1050" spc="110" cap="all">
                  <a:solidFill>
                    <a:srgbClr val="8FA0B8"/>
                  </a:solidFill>
                  <a:latin typeface="Segoe UI"/>
                </a:rPr>
                <a:t>Closing</a:t>
              </a:r>
            </a:p>
          </p:txBody>
        </p:sp>
        <p:sp>
          <p:nvSpPr>
            <p:cNvPr id="155" name="bandLive155"/>
            <p:cNvSpPr/>
            <p:nvPr/>
          </p:nvSpPr>
          <p:spPr>
            <a:xfrm>
              <a:off x="3448175" y="3050241"/>
              <a:ext cx="2562411" cy="383844"/>
            </a:xfrm>
            <a:prstGeom prst="rect">
              <a:avLst/>
            </a:prstGeom>
            <a:solidFill>
              <a:srgbClr val="3D7BFF">
                <a:alpha val="95000"/>
              </a:srgbClr>
            </a:solidFill>
            <a:ln>
              <a:noFill/>
            </a:ln>
          </p:spPr>
          <p:txBody>
            <a:bodyPr/>
            <a:lstStyle/>
            <a:p/>
          </p:txBody>
        </p:sp>
        <p:sp>
          <p:nvSpPr>
            <p:cNvPr id="156" name="tb156"/>
            <p:cNvSpPr txBox="1"/>
            <p:nvPr/>
          </p:nvSpPr>
          <p:spPr>
            <a:xfrm>
              <a:off x="3829381" y="2693634"/>
              <a:ext cx="1800000" cy="296607"/>
            </a:xfrm>
            <a:prstGeom prst="rect">
              <a:avLst/>
            </a:prstGeom>
            <a:noFill/>
          </p:spPr>
          <p:txBody>
            <a:bodyPr wrap="square" anchor="t">
              <a:normAutofit/>
            </a:bodyPr>
            <a:lstStyle/>
            <a:p>
              <a:pPr algn="ctr"/>
              <a:r>
                <a:rPr lang="en-US" sz="1050" b="1" spc="110" cap="all">
                  <a:solidFill>
                    <a:srgbClr val="F5F7FA"/>
                  </a:solidFill>
                  <a:latin typeface="Segoe UI"/>
                </a:rPr>
                <a:t>Preparing</a:t>
              </a:r>
            </a:p>
          </p:txBody>
        </p:sp>
        <p:sp>
          <p:nvSpPr>
            <p:cNvPr id="157" name="band157"/>
            <p:cNvSpPr/>
            <p:nvPr/>
          </p:nvSpPr>
          <p:spPr>
            <a:xfrm>
              <a:off x="6010586" y="3050241"/>
              <a:ext cx="5281414" cy="383844"/>
            </a:xfrm>
            <a:prstGeom prst="rect">
              <a:avLst/>
            </a:prstGeom>
            <a:solidFill>
              <a:srgbClr val="3FB68B">
                <a:alpha val="26000"/>
              </a:srgbClr>
            </a:solidFill>
            <a:ln>
              <a:noFill/>
            </a:ln>
          </p:spPr>
          <p:txBody>
            <a:bodyPr/>
            <a:lstStyle/>
            <a:p/>
          </p:txBody>
        </p:sp>
        <p:sp>
          <p:nvSpPr>
            <p:cNvPr id="158" name="tb158"/>
            <p:cNvSpPr txBox="1"/>
            <p:nvPr/>
          </p:nvSpPr>
          <p:spPr>
            <a:xfrm>
              <a:off x="7758411" y="2693634"/>
              <a:ext cx="1800000" cy="296607"/>
            </a:xfrm>
            <a:prstGeom prst="rect">
              <a:avLst/>
            </a:prstGeom>
            <a:noFill/>
          </p:spPr>
          <p:txBody>
            <a:bodyPr wrap="square" anchor="t">
              <a:normAutofit/>
            </a:bodyPr>
            <a:lstStyle/>
            <a:p>
              <a:pPr algn="ctr"/>
              <a:r>
                <a:rPr lang="en-US" sz="1050" spc="110" cap="all">
                  <a:solidFill>
                    <a:srgbClr val="8FA0B8"/>
                  </a:solidFill>
                  <a:latin typeface="Segoe UI"/>
                </a:rPr>
                <a:t>Time to change the answer</a:t>
              </a:r>
            </a:p>
          </p:txBody>
        </p:sp>
        <p:sp>
          <p:nvSpPr>
            <p:cNvPr id="159" name="tick159"/>
            <p:cNvSpPr/>
            <p:nvPr/>
          </p:nvSpPr>
          <p:spPr>
            <a:xfrm>
              <a:off x="900000" y="3464085"/>
              <a:ext cx="0" cy="90000"/>
            </a:xfrm>
            <a:prstGeom prst="line">
              <a:avLst/>
            </a:prstGeom>
            <a:noFill/>
            <a:ln w="9525">
              <a:solidFill>
                <a:srgbClr val="3A4568"/>
              </a:solidFill>
            </a:ln>
          </p:spPr>
          <p:txBody>
            <a:bodyPr/>
            <a:lstStyle/>
            <a:p/>
          </p:txBody>
        </p:sp>
        <p:sp>
          <p:nvSpPr>
            <p:cNvPr id="160" name="tick160"/>
            <p:cNvSpPr/>
            <p:nvPr/>
          </p:nvSpPr>
          <p:spPr>
            <a:xfrm>
              <a:off x="1419600" y="3464085"/>
              <a:ext cx="0" cy="60000"/>
            </a:xfrm>
            <a:prstGeom prst="line">
              <a:avLst/>
            </a:prstGeom>
            <a:noFill/>
            <a:ln w="9525">
              <a:solidFill>
                <a:srgbClr val="3A4568"/>
              </a:solidFill>
            </a:ln>
          </p:spPr>
          <p:txBody>
            <a:bodyPr/>
            <a:lstStyle/>
            <a:p/>
          </p:txBody>
        </p:sp>
        <p:sp>
          <p:nvSpPr>
            <p:cNvPr id="161" name="tick161"/>
            <p:cNvSpPr/>
            <p:nvPr/>
          </p:nvSpPr>
          <p:spPr>
            <a:xfrm>
              <a:off x="1939200" y="3464085"/>
              <a:ext cx="0" cy="90000"/>
            </a:xfrm>
            <a:prstGeom prst="line">
              <a:avLst/>
            </a:prstGeom>
            <a:noFill/>
            <a:ln w="9525">
              <a:solidFill>
                <a:srgbClr val="3A4568"/>
              </a:solidFill>
            </a:ln>
          </p:spPr>
          <p:txBody>
            <a:bodyPr/>
            <a:lstStyle/>
            <a:p/>
          </p:txBody>
        </p:sp>
        <p:sp>
          <p:nvSpPr>
            <p:cNvPr id="162" name="tick162"/>
            <p:cNvSpPr/>
            <p:nvPr/>
          </p:nvSpPr>
          <p:spPr>
            <a:xfrm>
              <a:off x="2458800" y="3464085"/>
              <a:ext cx="0" cy="60000"/>
            </a:xfrm>
            <a:prstGeom prst="line">
              <a:avLst/>
            </a:prstGeom>
            <a:noFill/>
            <a:ln w="9525">
              <a:solidFill>
                <a:srgbClr val="3A4568"/>
              </a:solidFill>
            </a:ln>
          </p:spPr>
          <p:txBody>
            <a:bodyPr/>
            <a:lstStyle/>
            <a:p/>
          </p:txBody>
        </p:sp>
        <p:sp>
          <p:nvSpPr>
            <p:cNvPr id="163" name="tick163"/>
            <p:cNvSpPr/>
            <p:nvPr/>
          </p:nvSpPr>
          <p:spPr>
            <a:xfrm>
              <a:off x="2978400" y="3464085"/>
              <a:ext cx="0" cy="90000"/>
            </a:xfrm>
            <a:prstGeom prst="line">
              <a:avLst/>
            </a:prstGeom>
            <a:noFill/>
            <a:ln w="9525">
              <a:solidFill>
                <a:srgbClr val="3A4568"/>
              </a:solidFill>
            </a:ln>
          </p:spPr>
          <p:txBody>
            <a:bodyPr/>
            <a:lstStyle/>
            <a:p/>
          </p:txBody>
        </p:sp>
        <p:sp>
          <p:nvSpPr>
            <p:cNvPr id="164" name="tick164"/>
            <p:cNvSpPr/>
            <p:nvPr/>
          </p:nvSpPr>
          <p:spPr>
            <a:xfrm>
              <a:off x="3498000" y="3464085"/>
              <a:ext cx="0" cy="60000"/>
            </a:xfrm>
            <a:prstGeom prst="line">
              <a:avLst/>
            </a:prstGeom>
            <a:noFill/>
            <a:ln w="9525">
              <a:solidFill>
                <a:srgbClr val="3A4568"/>
              </a:solidFill>
            </a:ln>
          </p:spPr>
          <p:txBody>
            <a:bodyPr/>
            <a:lstStyle/>
            <a:p/>
          </p:txBody>
        </p:sp>
        <p:sp>
          <p:nvSpPr>
            <p:cNvPr id="165" name="tick165"/>
            <p:cNvSpPr/>
            <p:nvPr/>
          </p:nvSpPr>
          <p:spPr>
            <a:xfrm>
              <a:off x="4017600" y="3464085"/>
              <a:ext cx="0" cy="90000"/>
            </a:xfrm>
            <a:prstGeom prst="line">
              <a:avLst/>
            </a:prstGeom>
            <a:noFill/>
            <a:ln w="9525">
              <a:solidFill>
                <a:srgbClr val="3A4568"/>
              </a:solidFill>
            </a:ln>
          </p:spPr>
          <p:txBody>
            <a:bodyPr/>
            <a:lstStyle/>
            <a:p/>
          </p:txBody>
        </p:sp>
        <p:sp>
          <p:nvSpPr>
            <p:cNvPr id="166" name="tick166"/>
            <p:cNvSpPr/>
            <p:nvPr/>
          </p:nvSpPr>
          <p:spPr>
            <a:xfrm>
              <a:off x="4537200" y="3464085"/>
              <a:ext cx="0" cy="60000"/>
            </a:xfrm>
            <a:prstGeom prst="line">
              <a:avLst/>
            </a:prstGeom>
            <a:noFill/>
            <a:ln w="9525">
              <a:solidFill>
                <a:srgbClr val="3A4568"/>
              </a:solidFill>
            </a:ln>
          </p:spPr>
          <p:txBody>
            <a:bodyPr/>
            <a:lstStyle/>
            <a:p/>
          </p:txBody>
        </p:sp>
        <p:sp>
          <p:nvSpPr>
            <p:cNvPr id="167" name="tick167"/>
            <p:cNvSpPr/>
            <p:nvPr/>
          </p:nvSpPr>
          <p:spPr>
            <a:xfrm>
              <a:off x="5056800" y="3464085"/>
              <a:ext cx="0" cy="90000"/>
            </a:xfrm>
            <a:prstGeom prst="line">
              <a:avLst/>
            </a:prstGeom>
            <a:noFill/>
            <a:ln w="9525">
              <a:solidFill>
                <a:srgbClr val="3A4568"/>
              </a:solidFill>
            </a:ln>
          </p:spPr>
          <p:txBody>
            <a:bodyPr/>
            <a:lstStyle/>
            <a:p/>
          </p:txBody>
        </p:sp>
        <p:sp>
          <p:nvSpPr>
            <p:cNvPr id="168" name="tick168"/>
            <p:cNvSpPr/>
            <p:nvPr/>
          </p:nvSpPr>
          <p:spPr>
            <a:xfrm>
              <a:off x="5576400" y="3464085"/>
              <a:ext cx="0" cy="60000"/>
            </a:xfrm>
            <a:prstGeom prst="line">
              <a:avLst/>
            </a:prstGeom>
            <a:noFill/>
            <a:ln w="9525">
              <a:solidFill>
                <a:srgbClr val="3A4568"/>
              </a:solidFill>
            </a:ln>
          </p:spPr>
          <p:txBody>
            <a:bodyPr/>
            <a:lstStyle/>
            <a:p/>
          </p:txBody>
        </p:sp>
        <p:sp>
          <p:nvSpPr>
            <p:cNvPr id="169" name="tick169"/>
            <p:cNvSpPr/>
            <p:nvPr/>
          </p:nvSpPr>
          <p:spPr>
            <a:xfrm>
              <a:off x="6096000" y="3464085"/>
              <a:ext cx="0" cy="90000"/>
            </a:xfrm>
            <a:prstGeom prst="line">
              <a:avLst/>
            </a:prstGeom>
            <a:noFill/>
            <a:ln w="9525">
              <a:solidFill>
                <a:srgbClr val="3A4568"/>
              </a:solidFill>
            </a:ln>
          </p:spPr>
          <p:txBody>
            <a:bodyPr/>
            <a:lstStyle/>
            <a:p/>
          </p:txBody>
        </p:sp>
        <p:sp>
          <p:nvSpPr>
            <p:cNvPr id="170" name="tick170"/>
            <p:cNvSpPr/>
            <p:nvPr/>
          </p:nvSpPr>
          <p:spPr>
            <a:xfrm>
              <a:off x="6615600" y="3464085"/>
              <a:ext cx="0" cy="60000"/>
            </a:xfrm>
            <a:prstGeom prst="line">
              <a:avLst/>
            </a:prstGeom>
            <a:noFill/>
            <a:ln w="9525">
              <a:solidFill>
                <a:srgbClr val="3A4568"/>
              </a:solidFill>
            </a:ln>
          </p:spPr>
          <p:txBody>
            <a:bodyPr/>
            <a:lstStyle/>
            <a:p/>
          </p:txBody>
        </p:sp>
        <p:sp>
          <p:nvSpPr>
            <p:cNvPr id="171" name="tick171"/>
            <p:cNvSpPr/>
            <p:nvPr/>
          </p:nvSpPr>
          <p:spPr>
            <a:xfrm>
              <a:off x="7135200" y="3464085"/>
              <a:ext cx="0" cy="90000"/>
            </a:xfrm>
            <a:prstGeom prst="line">
              <a:avLst/>
            </a:prstGeom>
            <a:noFill/>
            <a:ln w="9525">
              <a:solidFill>
                <a:srgbClr val="3A4568"/>
              </a:solidFill>
            </a:ln>
          </p:spPr>
          <p:txBody>
            <a:bodyPr/>
            <a:lstStyle/>
            <a:p/>
          </p:txBody>
        </p:sp>
        <p:sp>
          <p:nvSpPr>
            <p:cNvPr id="172" name="tick172"/>
            <p:cNvSpPr/>
            <p:nvPr/>
          </p:nvSpPr>
          <p:spPr>
            <a:xfrm>
              <a:off x="7654800" y="3464085"/>
              <a:ext cx="0" cy="60000"/>
            </a:xfrm>
            <a:prstGeom prst="line">
              <a:avLst/>
            </a:prstGeom>
            <a:noFill/>
            <a:ln w="9525">
              <a:solidFill>
                <a:srgbClr val="3A4568"/>
              </a:solidFill>
            </a:ln>
          </p:spPr>
          <p:txBody>
            <a:bodyPr/>
            <a:lstStyle/>
            <a:p/>
          </p:txBody>
        </p:sp>
        <p:sp>
          <p:nvSpPr>
            <p:cNvPr id="173" name="tick173"/>
            <p:cNvSpPr/>
            <p:nvPr/>
          </p:nvSpPr>
          <p:spPr>
            <a:xfrm>
              <a:off x="8174400" y="3464085"/>
              <a:ext cx="0" cy="90000"/>
            </a:xfrm>
            <a:prstGeom prst="line">
              <a:avLst/>
            </a:prstGeom>
            <a:noFill/>
            <a:ln w="9525">
              <a:solidFill>
                <a:srgbClr val="3A4568"/>
              </a:solidFill>
            </a:ln>
          </p:spPr>
          <p:txBody>
            <a:bodyPr/>
            <a:lstStyle/>
            <a:p/>
          </p:txBody>
        </p:sp>
        <p:sp>
          <p:nvSpPr>
            <p:cNvPr id="174" name="tick174"/>
            <p:cNvSpPr/>
            <p:nvPr/>
          </p:nvSpPr>
          <p:spPr>
            <a:xfrm>
              <a:off x="8694000" y="3464085"/>
              <a:ext cx="0" cy="60000"/>
            </a:xfrm>
            <a:prstGeom prst="line">
              <a:avLst/>
            </a:prstGeom>
            <a:noFill/>
            <a:ln w="9525">
              <a:solidFill>
                <a:srgbClr val="3A4568"/>
              </a:solidFill>
            </a:ln>
          </p:spPr>
          <p:txBody>
            <a:bodyPr/>
            <a:lstStyle/>
            <a:p/>
          </p:txBody>
        </p:sp>
        <p:sp>
          <p:nvSpPr>
            <p:cNvPr id="175" name="tick175"/>
            <p:cNvSpPr/>
            <p:nvPr/>
          </p:nvSpPr>
          <p:spPr>
            <a:xfrm>
              <a:off x="9213600" y="3464085"/>
              <a:ext cx="0" cy="90000"/>
            </a:xfrm>
            <a:prstGeom prst="line">
              <a:avLst/>
            </a:prstGeom>
            <a:noFill/>
            <a:ln w="9525">
              <a:solidFill>
                <a:srgbClr val="3A4568"/>
              </a:solidFill>
            </a:ln>
          </p:spPr>
          <p:txBody>
            <a:bodyPr/>
            <a:lstStyle/>
            <a:p/>
          </p:txBody>
        </p:sp>
        <p:sp>
          <p:nvSpPr>
            <p:cNvPr id="176" name="tick176"/>
            <p:cNvSpPr/>
            <p:nvPr/>
          </p:nvSpPr>
          <p:spPr>
            <a:xfrm>
              <a:off x="9733200" y="3464085"/>
              <a:ext cx="0" cy="60000"/>
            </a:xfrm>
            <a:prstGeom prst="line">
              <a:avLst/>
            </a:prstGeom>
            <a:noFill/>
            <a:ln w="9525">
              <a:solidFill>
                <a:srgbClr val="3A4568"/>
              </a:solidFill>
            </a:ln>
          </p:spPr>
          <p:txBody>
            <a:bodyPr/>
            <a:lstStyle/>
            <a:p/>
          </p:txBody>
        </p:sp>
        <p:sp>
          <p:nvSpPr>
            <p:cNvPr id="177" name="tick177"/>
            <p:cNvSpPr/>
            <p:nvPr/>
          </p:nvSpPr>
          <p:spPr>
            <a:xfrm>
              <a:off x="10252800" y="3464085"/>
              <a:ext cx="0" cy="90000"/>
            </a:xfrm>
            <a:prstGeom prst="line">
              <a:avLst/>
            </a:prstGeom>
            <a:noFill/>
            <a:ln w="9525">
              <a:solidFill>
                <a:srgbClr val="3A4568"/>
              </a:solidFill>
            </a:ln>
          </p:spPr>
          <p:txBody>
            <a:bodyPr/>
            <a:lstStyle/>
            <a:p/>
          </p:txBody>
        </p:sp>
        <p:sp>
          <p:nvSpPr>
            <p:cNvPr id="178" name="tick178"/>
            <p:cNvSpPr/>
            <p:nvPr/>
          </p:nvSpPr>
          <p:spPr>
            <a:xfrm>
              <a:off x="10772400" y="3464085"/>
              <a:ext cx="0" cy="60000"/>
            </a:xfrm>
            <a:prstGeom prst="line">
              <a:avLst/>
            </a:prstGeom>
            <a:noFill/>
            <a:ln w="9525">
              <a:solidFill>
                <a:srgbClr val="3A4568"/>
              </a:solidFill>
            </a:ln>
          </p:spPr>
          <p:txBody>
            <a:bodyPr/>
            <a:lstStyle/>
            <a:p/>
          </p:txBody>
        </p:sp>
        <p:sp>
          <p:nvSpPr>
            <p:cNvPr id="179" name="tick179"/>
            <p:cNvSpPr/>
            <p:nvPr/>
          </p:nvSpPr>
          <p:spPr>
            <a:xfrm>
              <a:off x="11292000" y="3464085"/>
              <a:ext cx="0" cy="90000"/>
            </a:xfrm>
            <a:prstGeom prst="line">
              <a:avLst/>
            </a:prstGeom>
            <a:noFill/>
            <a:ln w="9525">
              <a:solidFill>
                <a:srgbClr val="3A4568"/>
              </a:solidFill>
            </a:ln>
          </p:spPr>
          <p:txBody>
            <a:bodyPr/>
            <a:lstStyle/>
            <a:p/>
          </p:txBody>
        </p:sp>
        <p:sp>
          <p:nvSpPr>
            <p:cNvPr id="180" name="tb180"/>
            <p:cNvSpPr txBox="1"/>
            <p:nvPr/>
          </p:nvSpPr>
          <p:spPr>
            <a:xfrm>
              <a:off x="900000" y="3574085"/>
              <a:ext cx="168232" cy="250000"/>
            </a:xfrm>
            <a:prstGeom prst="rect">
              <a:avLst/>
            </a:prstGeom>
            <a:noFill/>
          </p:spPr>
          <p:txBody>
            <a:bodyPr wrap="square" anchor="t" lIns="0" tIns="0" rIns="0" bIns="0">
              <a:normAutofit/>
            </a:bodyPr>
            <a:lstStyle/>
            <a:p>
              <a:pPr algn="l"/>
              <a:r>
                <a:rPr lang="en-US" sz="1100">
                  <a:solidFill>
                    <a:srgbClr val="8FA0B8"/>
                  </a:solidFill>
                  <a:latin typeface="Segoe UI"/>
                </a:rPr>
                <a:t>0</a:t>
              </a:r>
            </a:p>
          </p:txBody>
        </p:sp>
        <p:sp>
          <p:nvSpPr>
            <p:cNvPr id="181" name="tb181"/>
            <p:cNvSpPr txBox="1"/>
            <p:nvPr/>
          </p:nvSpPr>
          <p:spPr>
            <a:xfrm>
              <a:off x="1630905" y="3574085"/>
              <a:ext cx="246464" cy="250000"/>
            </a:xfrm>
            <a:prstGeom prst="rect">
              <a:avLst/>
            </a:prstGeom>
            <a:noFill/>
          </p:spPr>
          <p:txBody>
            <a:bodyPr wrap="square" anchor="t" lIns="0" tIns="0" rIns="0" bIns="0">
              <a:normAutofit/>
            </a:bodyPr>
            <a:lstStyle/>
            <a:p>
              <a:pPr algn="ctr"/>
              <a:r>
                <a:rPr lang="en-US" sz="1100">
                  <a:solidFill>
                    <a:srgbClr val="8FA0B8"/>
                  </a:solidFill>
                  <a:latin typeface="Segoe UI"/>
                </a:rPr>
                <a:t>30</a:t>
              </a:r>
            </a:p>
          </p:txBody>
        </p:sp>
        <p:sp>
          <p:nvSpPr>
            <p:cNvPr id="182" name="tb182"/>
            <p:cNvSpPr txBox="1"/>
            <p:nvPr/>
          </p:nvSpPr>
          <p:spPr>
            <a:xfrm>
              <a:off x="3339179" y="3574085"/>
              <a:ext cx="246464" cy="250000"/>
            </a:xfrm>
            <a:prstGeom prst="rect">
              <a:avLst/>
            </a:prstGeom>
            <a:noFill/>
          </p:spPr>
          <p:txBody>
            <a:bodyPr wrap="square" anchor="t" lIns="0" tIns="0" rIns="0" bIns="0">
              <a:normAutofit/>
            </a:bodyPr>
            <a:lstStyle/>
            <a:p>
              <a:pPr algn="ctr"/>
              <a:r>
                <a:rPr lang="en-US" sz="1100">
                  <a:solidFill>
                    <a:srgbClr val="8FA0B8"/>
                  </a:solidFill>
                  <a:latin typeface="Segoe UI"/>
                </a:rPr>
                <a:t>90</a:t>
              </a:r>
            </a:p>
          </p:txBody>
        </p:sp>
        <p:sp>
          <p:nvSpPr>
            <p:cNvPr id="183" name="tb183"/>
            <p:cNvSpPr txBox="1"/>
            <p:nvPr/>
          </p:nvSpPr>
          <p:spPr>
            <a:xfrm>
              <a:off x="5862474" y="3574085"/>
              <a:ext cx="324696" cy="250000"/>
            </a:xfrm>
            <a:prstGeom prst="rect">
              <a:avLst/>
            </a:prstGeom>
            <a:noFill/>
          </p:spPr>
          <p:txBody>
            <a:bodyPr wrap="square" anchor="t" lIns="0" tIns="0" rIns="0" bIns="0">
              <a:normAutofit/>
            </a:bodyPr>
            <a:lstStyle/>
            <a:p>
              <a:pPr algn="ctr"/>
              <a:r>
                <a:rPr lang="en-US" sz="1100">
                  <a:solidFill>
                    <a:srgbClr val="8FA0B8"/>
                  </a:solidFill>
                  <a:latin typeface="Segoe UI"/>
                </a:rPr>
                <a:t>180</a:t>
              </a:r>
            </a:p>
          </p:txBody>
        </p:sp>
        <p:sp>
          <p:nvSpPr>
            <p:cNvPr id="184" name="tb184"/>
            <p:cNvSpPr txBox="1"/>
            <p:nvPr/>
          </p:nvSpPr>
          <p:spPr>
            <a:xfrm>
              <a:off x="10967304" y="3574085"/>
              <a:ext cx="324696" cy="250000"/>
            </a:xfrm>
            <a:prstGeom prst="rect">
              <a:avLst/>
            </a:prstGeom>
            <a:noFill/>
          </p:spPr>
          <p:txBody>
            <a:bodyPr wrap="square" anchor="t" lIns="0" tIns="0" rIns="0" bIns="0">
              <a:normAutofit/>
            </a:bodyPr>
            <a:lstStyle/>
            <a:p>
              <a:pPr algn="r"/>
              <a:r>
                <a:rPr lang="en-US" sz="1100">
                  <a:solidFill>
                    <a:srgbClr val="8FA0B8"/>
                  </a:solidFill>
                  <a:latin typeface="Segoe UI"/>
                </a:rPr>
                <a:t>365</a:t>
              </a:r>
            </a:p>
          </p:txBody>
        </p:sp>
        <p:sp>
          <p:nvSpPr>
            <p:cNvPr id="185" name="markerPill185"/>
            <p:cNvSpPr/>
            <p:nvPr/>
          </p:nvSpPr>
          <p:spPr>
            <a:xfrm>
              <a:off x="3264056" y="2150000"/>
              <a:ext cx="624480" cy="453634"/>
            </a:xfrm>
            <a:prstGeom prst="roundRect">
              <a:avLst>
                <a:gd name="adj" fmla="val 30000"/>
              </a:avLst>
            </a:prstGeom>
            <a:solidFill>
              <a:srgbClr val="F5F7FA"/>
            </a:solidFill>
            <a:ln>
              <a:noFill/>
            </a:ln>
          </p:spPr>
          <p:txBody>
            <a:bodyPr/>
            <a:lstStyle/>
            <a:p/>
          </p:txBody>
        </p:sp>
        <p:sp>
          <p:nvSpPr>
            <p:cNvPr id="186" name="tb186"/>
            <p:cNvSpPr txBox="1"/>
            <p:nvPr/>
          </p:nvSpPr>
          <p:spPr>
            <a:xfrm>
              <a:off x="3264056" y="2213509"/>
              <a:ext cx="624480" cy="453634"/>
            </a:xfrm>
            <a:prstGeom prst="rect">
              <a:avLst/>
            </a:prstGeom>
            <a:noFill/>
          </p:spPr>
          <p:txBody>
            <a:bodyPr wrap="square" anchor="t">
              <a:normAutofit/>
            </a:bodyPr>
            <a:lstStyle/>
            <a:p>
              <a:pPr algn="ctr"/>
              <a:r>
                <a:rPr lang="en-US" sz="2000" b="1">
                  <a:solidFill>
                    <a:srgbClr val="0D1626"/>
                  </a:solidFill>
                  <a:latin typeface="Segoe UI"/>
                </a:rPr>
                <a:t>94</a:t>
              </a:r>
            </a:p>
          </p:txBody>
        </p:sp>
        <p:sp>
          <p:nvSpPr>
            <p:cNvPr id="187" name="markerPoint187"/>
            <p:cNvSpPr/>
            <p:nvPr/>
          </p:nvSpPr>
          <p:spPr>
            <a:xfrm rot="10800000">
              <a:off x="3466296" y="2860241"/>
              <a:ext cx="220000" cy="190000"/>
            </a:xfrm>
            <a:prstGeom prst="triangle">
              <a:avLst/>
            </a:prstGeom>
            <a:solidFill>
              <a:srgbClr val="F5F7FA"/>
            </a:solidFill>
            <a:ln>
              <a:noFill/>
            </a:ln>
          </p:spPr>
          <p:txBody>
            <a:bodyPr/>
            <a:lstStyle/>
            <a:p/>
          </p:txBody>
        </p:sp>
        <p:sp>
          <p:nvSpPr>
            <p:cNvPr id="188" name="markerBlade188"/>
            <p:cNvSpPr/>
            <p:nvPr/>
          </p:nvSpPr>
          <p:spPr>
            <a:xfrm>
              <a:off x="3550296" y="3010241"/>
              <a:ext cx="52000" cy="463844"/>
            </a:xfrm>
            <a:prstGeom prst="rect">
              <a:avLst/>
            </a:prstGeom>
            <a:solidFill>
              <a:srgbClr val="F5F7FA"/>
            </a:solidFill>
            <a:ln>
              <a:noFill/>
            </a:ln>
          </p:spPr>
          <p:txBody>
            <a:bodyPr/>
            <a:lstStyle/>
            <a:p/>
          </p:txBody>
        </p:sp>
        <p:sp>
          <p:nvSpPr>
            <p:cNvPr id="189" name="tb189"/>
            <p:cNvSpPr txBox="1"/>
            <p:nvPr/>
          </p:nvSpPr>
          <p:spPr>
            <a:xfrm>
              <a:off x="900000" y="5275375"/>
              <a:ext cx="10392000" cy="174625"/>
            </a:xfrm>
            <a:prstGeom prst="rect">
              <a:avLst/>
            </a:prstGeom>
            <a:noFill/>
          </p:spPr>
          <p:txBody>
            <a:bodyPr wrap="square" anchor="t" lIns="0" tIns="0" rIns="0" bIns="0">
              <a:normAutofit/>
            </a:bodyPr>
            <a:lstStyle/>
            <a:p>
              <a:pPr/>
              <a:r>
                <a:rPr lang="en-US" sz="1100">
                  <a:solidFill>
                    <a:srgbClr val="8FA0B8"/>
                  </a:solidFill>
                  <a:latin typeface="Segoe UI"/>
                </a:rPr>
                <a:t>Days until the Copilot renewal · in the room 0–29 · closing 30–89 · preparing 90–179 · time to change the answer 180+</a:t>
              </a:r>
            </a:p>
          </p:txBody>
        </p:sp>
        <p:sp>
          <p:nvSpPr>
            <p:cNvPr id="190" name="tb190"/>
            <p:cNvSpPr txBox="1"/>
            <p:nvPr/>
          </p:nvSpPr>
          <p:spPr>
            <a:xfrm>
              <a:off x="900000" y="3994747"/>
              <a:ext cx="10392000" cy="1190628"/>
            </a:xfrm>
            <a:prstGeom prst="rect">
              <a:avLst/>
            </a:prstGeom>
            <a:noFill/>
          </p:spPr>
          <p:txBody>
            <a:bodyPr wrap="square" anchor="t" lIns="0" tIns="0" rIns="0" bIns="0">
              <a:normAutofit/>
            </a:bodyPr>
            <a:lstStyle/>
            <a:p>
              <a:pPr/>
              <a:r>
                <a:rPr lang="en-US" sz="1250">
                  <a:solidFill>
                    <a:srgbClr val="8FA0B8"/>
                  </a:solidFill>
                  <a:latin typeface="Segoe UI"/>
                </a:rPr>
                <a:t>3,497 of 4,200 seats recommended to renew (bought minus a deliberately conservative release count) · 703 droppable, an upper bound — verify before you cut, $253,080/yr est. · 96 seats in grace, counted from Microsoft's post-lapse window, the only forward expiry signal published. Procurement posture is the whole prize: walk in with counted keep-and-release evidence per team and the conversation stops being a negotiation about a guess. Microsoft exposes no renewal date, so this countdown runs on the date your own team provided and is recomputed on every read — it can never quietly age. The renew-seat count is a RECOMMENDATION and an upper bound, never an instruction.</a:t>
              </a:r>
            </a:p>
          </p:txBody>
        </p:sp>
      </p:grpSp>
      <p:sp>
        <p:nvSpPr>
          <p:cNvPr id="196" name="tb196"/>
          <p:cNvSpPr txBox="1"/>
          <p:nvPr/>
        </p:nvSpPr>
        <p:spPr>
          <a:xfrm>
            <a:off x="900000" y="5810262"/>
            <a:ext cx="10392000" cy="439738"/>
          </a:xfrm>
          <a:prstGeom prst="rect">
            <a:avLst/>
          </a:prstGeom>
          <a:noFill/>
        </p:spPr>
        <p:txBody>
          <a:bodyPr wrap="square" anchor="t" lIns="0" tIns="0" rIns="0" bIns="0">
            <a:normAutofit/>
          </a:bodyPr>
          <a:lstStyle/>
          <a:p>
            <a:pPr/>
            <a:r>
              <a:rPr lang="en-US" sz="1050" b="1" spc="300">
                <a:solidFill>
                  <a:srgbClr val="3D7BFF"/>
                </a:solidFill>
                <a:latin typeface="Segoe UI"/>
              </a:rPr>
              <a:t>THE DECISION</a:t>
            </a:r>
          </a:p>
          <a:p>
            <a:pPr>
              <a:spcBef>
                <a:spcPts val="400"/>
              </a:spcBef>
            </a:pPr>
            <a:r>
              <a:rPr lang="en-US" sz="1400">
                <a:solidFill>
                  <a:srgbClr val="F5F7FA"/>
                </a:solidFill>
                <a:latin typeface="Segoe UI"/>
              </a:rPr>
              <a:t>How many seats to renew, and which teams you can say that about with evidence rather than instinct.</a:t>
            </a:r>
          </a:p>
        </p:txBody>
      </p:sp>
      <p:sp>
        <p:nvSpPr>
          <p:cNvPr id="192" name="tb192"/>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License Report · Contoso — evaluation copy · do not redistribute · counted from the tenant's own Microsoft licence records, never estimated</a:t>
            </a:r>
          </a:p>
          <a:p>
            <a:pPr/>
            <a:r>
              <a:rPr lang="en-US" sz="1000">
                <a:solidFill>
                  <a:srgbClr val="8FA0B8"/>
                </a:solidFill>
                <a:latin typeface="Segoe UI"/>
              </a:rPr>
              <a:t>Count your own estate in 30 minutes — aristo.phoenixhalo.com/example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217" name="tb217"/>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QUESTION 5 · DOES THE WASTAGE FUND THE STRATEGY?</a:t>
            </a:r>
          </a:p>
        </p:txBody>
      </p:sp>
      <p:sp>
        <p:nvSpPr>
          <p:cNvPr id="218" name="r218"/>
          <p:cNvSpPr/>
          <p:nvPr/>
        </p:nvSpPr>
        <p:spPr>
          <a:xfrm>
            <a:off x="900000" y="980000"/>
            <a:ext cx="1400000" cy="50000"/>
          </a:xfrm>
          <a:prstGeom prst="rect">
            <a:avLst/>
          </a:prstGeom>
          <a:solidFill>
            <a:srgbClr val="3D7BFF"/>
          </a:solidFill>
          <a:ln>
            <a:noFill/>
          </a:ln>
        </p:spPr>
        <p:txBody>
          <a:bodyPr/>
          <a:lstStyle/>
          <a:p/>
        </p:txBody>
      </p:sp>
      <p:sp>
        <p:nvSpPr>
          <p:cNvPr id="219" name="tb219"/>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Yes — $43,200 a month of recoverable spend funds the $2,237 strategy 19× over.</a:t>
            </a:r>
          </a:p>
        </p:txBody>
      </p:sp>
      <p:grpSp>
        <p:nvGrpSpPr>
          <p:cNvPr id="215" name="inst-balance-215" descr="aristo-instrument kind=balance cx=10392000 cy=3300000 canvas=0.4101"/>
          <p:cNvGrpSpPr/>
          <p:nvPr/>
        </p:nvGrpSpPr>
        <p:grpSpPr>
          <a:xfrm>
            <a:off x="900000" y="2150000"/>
            <a:ext cx="10392000" cy="3300000"/>
            <a:chOff x="900000" y="2150000"/>
            <a:chExt cx="10392000" cy="3300000"/>
          </a:xfrm>
        </p:grpSpPr>
        <p:sp>
          <p:nvSpPr>
            <p:cNvPr id="197" name="tb197"/>
            <p:cNvSpPr txBox="1"/>
            <p:nvPr/>
          </p:nvSpPr>
          <p:spPr>
            <a:xfrm>
              <a:off x="900000" y="2150000"/>
              <a:ext cx="10392000" cy="300000"/>
            </a:xfrm>
            <a:prstGeom prst="rect">
              <a:avLst/>
            </a:prstGeom>
            <a:noFill/>
          </p:spPr>
          <p:txBody>
            <a:bodyPr wrap="square" anchor="t">
              <a:normAutofit/>
            </a:bodyPr>
            <a:lstStyle/>
            <a:p>
              <a:pPr/>
              <a:r>
                <a:rPr lang="en-US" sz="1150" b="1" spc="120" cap="all">
                  <a:solidFill>
                    <a:srgbClr val="8FA0B8"/>
                  </a:solidFill>
                  <a:latin typeface="Segoe UI"/>
                </a:rPr>
                <a:t>Recoverable, per month — counted idle seats × $30, provided</a:t>
              </a:r>
            </a:p>
          </p:txBody>
        </p:sp>
        <p:sp>
          <p:nvSpPr>
            <p:cNvPr id="198" name="track198"/>
            <p:cNvSpPr/>
            <p:nvPr/>
          </p:nvSpPr>
          <p:spPr>
            <a:xfrm>
              <a:off x="900000" y="2450000"/>
              <a:ext cx="10392000" cy="525375"/>
            </a:xfrm>
            <a:prstGeom prst="roundRect">
              <a:avLst>
                <a:gd name="adj" fmla="val 14000"/>
              </a:avLst>
            </a:prstGeom>
            <a:solidFill>
              <a:srgbClr val="223052"/>
            </a:solidFill>
            <a:ln>
              <a:noFill/>
            </a:ln>
          </p:spPr>
          <p:txBody>
            <a:bodyPr/>
            <a:lstStyle/>
            <a:p/>
          </p:txBody>
        </p:sp>
        <p:sp>
          <p:nvSpPr>
            <p:cNvPr id="199" name="fill199"/>
            <p:cNvSpPr/>
            <p:nvPr/>
          </p:nvSpPr>
          <p:spPr>
            <a:xfrm>
              <a:off x="900000" y="2450000"/>
              <a:ext cx="10392000" cy="525375"/>
            </a:xfrm>
            <a:prstGeom prst="roundRect">
              <a:avLst>
                <a:gd name="adj" fmla="val 14000"/>
              </a:avLst>
            </a:prstGeom>
            <a:solidFill>
              <a:srgbClr val="3FB68B"/>
            </a:solidFill>
            <a:ln>
              <a:noFill/>
            </a:ln>
          </p:spPr>
          <p:txBody>
            <a:bodyPr/>
            <a:lstStyle/>
            <a:p/>
          </p:txBody>
        </p:sp>
        <p:sp>
          <p:nvSpPr>
            <p:cNvPr id="200" name="lbl-idle-out=0-fw=10392000-ew=2880360-tb200"/>
            <p:cNvSpPr txBox="1"/>
            <p:nvPr/>
          </p:nvSpPr>
          <p:spPr>
            <a:xfrm>
              <a:off x="900000" y="2478628"/>
              <a:ext cx="10242000" cy="300000"/>
            </a:xfrm>
            <a:prstGeom prst="rect">
              <a:avLst/>
            </a:prstGeom>
            <a:noFill/>
          </p:spPr>
          <p:txBody>
            <a:bodyPr wrap="square" anchor="t" lIns="0" tIns="0" rIns="0" bIns="0">
              <a:normAutofit/>
            </a:bodyPr>
            <a:lstStyle/>
            <a:p>
              <a:pPr algn="r"/>
              <a:r>
                <a:rPr lang="en-US" sz="1500" b="1">
                  <a:solidFill>
                    <a:srgbClr val="F5F7FA"/>
                  </a:solidFill>
                  <a:latin typeface="Segoe UI"/>
                </a:rPr>
                <a:t>$43,200  ·  19× over-funded</a:t>
              </a:r>
            </a:p>
          </p:txBody>
        </p:sp>
        <p:sp>
          <p:nvSpPr>
            <p:cNvPr id="201" name="tb201"/>
            <p:cNvSpPr txBox="1"/>
            <p:nvPr/>
          </p:nvSpPr>
          <p:spPr>
            <a:xfrm>
              <a:off x="900000" y="3200750"/>
              <a:ext cx="10392000" cy="300000"/>
            </a:xfrm>
            <a:prstGeom prst="rect">
              <a:avLst/>
            </a:prstGeom>
            <a:noFill/>
          </p:spPr>
          <p:txBody>
            <a:bodyPr wrap="square" anchor="t">
              <a:normAutofit/>
            </a:bodyPr>
            <a:lstStyle/>
            <a:p>
              <a:pPr/>
              <a:r>
                <a:rPr lang="en-US" sz="1150" b="1" spc="120" cap="all">
                  <a:solidFill>
                    <a:srgbClr val="8FA0B8"/>
                  </a:solidFill>
                  <a:latin typeface="Segoe UI"/>
                </a:rPr>
                <a:t>The strategy, per month — $2,000 base + $3 per activated seat</a:t>
              </a:r>
            </a:p>
          </p:txBody>
        </p:sp>
        <p:sp>
          <p:nvSpPr>
            <p:cNvPr id="202" name="track202"/>
            <p:cNvSpPr/>
            <p:nvPr/>
          </p:nvSpPr>
          <p:spPr>
            <a:xfrm>
              <a:off x="900000" y="3500750"/>
              <a:ext cx="10392000" cy="525375"/>
            </a:xfrm>
            <a:prstGeom prst="roundRect">
              <a:avLst>
                <a:gd name="adj" fmla="val 14000"/>
              </a:avLst>
            </a:prstGeom>
            <a:solidFill>
              <a:srgbClr val="223052"/>
            </a:solidFill>
            <a:ln>
              <a:noFill/>
            </a:ln>
          </p:spPr>
          <p:txBody>
            <a:bodyPr/>
            <a:lstStyle/>
            <a:p/>
          </p:txBody>
        </p:sp>
        <p:sp>
          <p:nvSpPr>
            <p:cNvPr id="203" name="fill203"/>
            <p:cNvSpPr/>
            <p:nvPr/>
          </p:nvSpPr>
          <p:spPr>
            <a:xfrm>
              <a:off x="900000" y="3500750"/>
              <a:ext cx="538123" cy="525375"/>
            </a:xfrm>
            <a:prstGeom prst="roundRect">
              <a:avLst>
                <a:gd name="adj" fmla="val 14000"/>
              </a:avLst>
            </a:prstGeom>
            <a:solidFill>
              <a:srgbClr val="3D7BFF"/>
            </a:solidFill>
            <a:ln>
              <a:noFill/>
            </a:ln>
          </p:spPr>
          <p:txBody>
            <a:bodyPr/>
            <a:lstStyle/>
            <a:p/>
          </p:txBody>
        </p:sp>
        <p:sp>
          <p:nvSpPr>
            <p:cNvPr id="204" name="lbl-fee-out=1-fw=538123-ew=640080-tb204"/>
            <p:cNvSpPr txBox="1"/>
            <p:nvPr/>
          </p:nvSpPr>
          <p:spPr>
            <a:xfrm>
              <a:off x="1588123" y="3529378"/>
              <a:ext cx="9703877" cy="300000"/>
            </a:xfrm>
            <a:prstGeom prst="rect">
              <a:avLst/>
            </a:prstGeom>
            <a:noFill/>
          </p:spPr>
          <p:txBody>
            <a:bodyPr wrap="square" anchor="t" lIns="0" tIns="0" rIns="0" bIns="0">
              <a:normAutofit/>
            </a:bodyPr>
            <a:lstStyle/>
            <a:p>
              <a:pPr algn="l"/>
              <a:r>
                <a:rPr lang="en-US" sz="1500" b="1">
                  <a:solidFill>
                    <a:srgbClr val="F5F7FA"/>
                  </a:solidFill>
                  <a:latin typeface="Segoe UI"/>
                </a:rPr>
                <a:t>$2,237</a:t>
              </a:r>
            </a:p>
          </p:txBody>
        </p:sp>
        <p:sp>
          <p:nvSpPr>
            <p:cNvPr id="205" name="costline205"/>
            <p:cNvSpPr/>
            <p:nvPr/>
          </p:nvSpPr>
          <p:spPr>
            <a:xfrm>
              <a:off x="1438123" y="2390000"/>
              <a:ext cx="0" cy="1696125"/>
            </a:xfrm>
            <a:prstGeom prst="line">
              <a:avLst/>
            </a:prstGeom>
            <a:noFill/>
            <a:ln w="25400">
              <a:solidFill>
                <a:srgbClr val="F5F7FA"/>
              </a:solidFill>
              <a:prstDash val="dash"/>
            </a:ln>
          </p:spPr>
          <p:txBody>
            <a:bodyPr/>
            <a:lstStyle/>
            <a:p/>
          </p:txBody>
        </p:sp>
        <p:sp>
          <p:nvSpPr>
            <p:cNvPr id="206" name="tb206"/>
            <p:cNvSpPr txBox="1"/>
            <p:nvPr/>
          </p:nvSpPr>
          <p:spPr>
            <a:xfrm>
              <a:off x="900000" y="4116125"/>
              <a:ext cx="2961696" cy="240000"/>
            </a:xfrm>
            <a:prstGeom prst="rect">
              <a:avLst/>
            </a:prstGeom>
            <a:noFill/>
          </p:spPr>
          <p:txBody>
            <a:bodyPr wrap="square" anchor="t" lIns="0" tIns="0" rIns="0" bIns="0">
              <a:normAutofit/>
            </a:bodyPr>
            <a:lstStyle/>
            <a:p>
              <a:pPr algn="ctr"/>
              <a:r>
                <a:rPr lang="en-US" sz="1200">
                  <a:solidFill>
                    <a:srgbClr val="8FA0B8"/>
                  </a:solidFill>
                  <a:latin typeface="Segoe UI"/>
                </a:rPr>
                <a:t>the line a CFO can defend out loud</a:t>
              </a:r>
            </a:p>
          </p:txBody>
        </p:sp>
        <p:sp>
          <p:nvSpPr>
            <p:cNvPr id="207" name="axis207"/>
            <p:cNvSpPr/>
            <p:nvPr/>
          </p:nvSpPr>
          <p:spPr>
            <a:xfrm>
              <a:off x="900000" y="4441500"/>
              <a:ext cx="10392000" cy="0"/>
            </a:xfrm>
            <a:prstGeom prst="line">
              <a:avLst/>
            </a:prstGeom>
            <a:noFill/>
            <a:ln w="9525">
              <a:solidFill>
                <a:srgbClr val="3A4568"/>
              </a:solidFill>
            </a:ln>
          </p:spPr>
          <p:txBody>
            <a:bodyPr/>
            <a:lstStyle/>
            <a:p/>
          </p:txBody>
        </p:sp>
        <p:sp>
          <p:nvSpPr>
            <p:cNvPr id="208" name="tick208"/>
            <p:cNvSpPr/>
            <p:nvPr/>
          </p:nvSpPr>
          <p:spPr>
            <a:xfrm>
              <a:off x="900000" y="4371500"/>
              <a:ext cx="0" cy="70000"/>
            </a:xfrm>
            <a:prstGeom prst="line">
              <a:avLst/>
            </a:prstGeom>
            <a:noFill/>
            <a:ln w="9525">
              <a:solidFill>
                <a:srgbClr val="3A4568"/>
              </a:solidFill>
            </a:ln>
          </p:spPr>
          <p:txBody>
            <a:bodyPr/>
            <a:lstStyle/>
            <a:p/>
          </p:txBody>
        </p:sp>
        <p:sp>
          <p:nvSpPr>
            <p:cNvPr id="209" name="tb209"/>
            <p:cNvSpPr txBox="1"/>
            <p:nvPr/>
          </p:nvSpPr>
          <p:spPr>
            <a:xfrm>
              <a:off x="900000" y="4491500"/>
              <a:ext cx="246464" cy="240000"/>
            </a:xfrm>
            <a:prstGeom prst="rect">
              <a:avLst/>
            </a:prstGeom>
            <a:noFill/>
          </p:spPr>
          <p:txBody>
            <a:bodyPr wrap="square" anchor="t" lIns="0" tIns="0" rIns="0" bIns="0">
              <a:normAutofit/>
            </a:bodyPr>
            <a:lstStyle/>
            <a:p>
              <a:pPr algn="l"/>
              <a:r>
                <a:rPr lang="en-US" sz="1100">
                  <a:solidFill>
                    <a:srgbClr val="8FA0B8"/>
                  </a:solidFill>
                  <a:latin typeface="Segoe UI"/>
                </a:rPr>
                <a:t>$0</a:t>
              </a:r>
            </a:p>
          </p:txBody>
        </p:sp>
        <p:sp>
          <p:nvSpPr>
            <p:cNvPr id="210" name="tick210"/>
            <p:cNvSpPr/>
            <p:nvPr/>
          </p:nvSpPr>
          <p:spPr>
            <a:xfrm>
              <a:off x="6096000" y="4371500"/>
              <a:ext cx="0" cy="70000"/>
            </a:xfrm>
            <a:prstGeom prst="line">
              <a:avLst/>
            </a:prstGeom>
            <a:noFill/>
            <a:ln w="9525">
              <a:solidFill>
                <a:srgbClr val="3A4568"/>
              </a:solidFill>
            </a:ln>
          </p:spPr>
          <p:txBody>
            <a:bodyPr/>
            <a:lstStyle/>
            <a:p/>
          </p:txBody>
        </p:sp>
        <p:sp>
          <p:nvSpPr>
            <p:cNvPr id="211" name="tb211"/>
            <p:cNvSpPr txBox="1"/>
            <p:nvPr/>
          </p:nvSpPr>
          <p:spPr>
            <a:xfrm>
              <a:off x="5777188" y="4491500"/>
              <a:ext cx="637624" cy="240000"/>
            </a:xfrm>
            <a:prstGeom prst="rect">
              <a:avLst/>
            </a:prstGeom>
            <a:noFill/>
          </p:spPr>
          <p:txBody>
            <a:bodyPr wrap="square" anchor="t" lIns="0" tIns="0" rIns="0" bIns="0">
              <a:normAutofit/>
            </a:bodyPr>
            <a:lstStyle/>
            <a:p>
              <a:pPr algn="ctr"/>
              <a:r>
                <a:rPr lang="en-US" sz="1100">
                  <a:solidFill>
                    <a:srgbClr val="8FA0B8"/>
                  </a:solidFill>
                  <a:latin typeface="Segoe UI"/>
                </a:rPr>
                <a:t>$21,600</a:t>
              </a:r>
            </a:p>
          </p:txBody>
        </p:sp>
        <p:sp>
          <p:nvSpPr>
            <p:cNvPr id="212" name="tick212"/>
            <p:cNvSpPr/>
            <p:nvPr/>
          </p:nvSpPr>
          <p:spPr>
            <a:xfrm>
              <a:off x="11292000" y="4371500"/>
              <a:ext cx="0" cy="70000"/>
            </a:xfrm>
            <a:prstGeom prst="line">
              <a:avLst/>
            </a:prstGeom>
            <a:noFill/>
            <a:ln w="9525">
              <a:solidFill>
                <a:srgbClr val="3A4568"/>
              </a:solidFill>
            </a:ln>
          </p:spPr>
          <p:txBody>
            <a:bodyPr/>
            <a:lstStyle/>
            <a:p/>
          </p:txBody>
        </p:sp>
        <p:sp>
          <p:nvSpPr>
            <p:cNvPr id="213" name="tb213"/>
            <p:cNvSpPr txBox="1"/>
            <p:nvPr/>
          </p:nvSpPr>
          <p:spPr>
            <a:xfrm>
              <a:off x="10654376" y="4491500"/>
              <a:ext cx="637624" cy="240000"/>
            </a:xfrm>
            <a:prstGeom prst="rect">
              <a:avLst/>
            </a:prstGeom>
            <a:noFill/>
          </p:spPr>
          <p:txBody>
            <a:bodyPr wrap="square" anchor="t" lIns="0" tIns="0" rIns="0" bIns="0">
              <a:normAutofit/>
            </a:bodyPr>
            <a:lstStyle/>
            <a:p>
              <a:pPr algn="r"/>
              <a:r>
                <a:rPr lang="en-US" sz="1100">
                  <a:solidFill>
                    <a:srgbClr val="8FA0B8"/>
                  </a:solidFill>
                  <a:latin typeface="Segoe UI"/>
                </a:rPr>
                <a:t>$43,200</a:t>
              </a:r>
            </a:p>
          </p:txBody>
        </p:sp>
        <p:sp>
          <p:nvSpPr>
            <p:cNvPr id="214" name="tb214"/>
            <p:cNvSpPr txBox="1"/>
            <p:nvPr/>
          </p:nvSpPr>
          <p:spPr>
            <a:xfrm>
              <a:off x="900000" y="4751500"/>
              <a:ext cx="10392000" cy="698500"/>
            </a:xfrm>
            <a:prstGeom prst="rect">
              <a:avLst/>
            </a:prstGeom>
            <a:noFill/>
          </p:spPr>
          <p:txBody>
            <a:bodyPr wrap="square" anchor="t" lIns="0" tIns="0" rIns="0" bIns="0">
              <a:normAutofit/>
            </a:bodyPr>
            <a:lstStyle/>
            <a:p>
              <a:pPr/>
              <a:r>
                <a:rPr lang="en-US" sz="1100">
                  <a:solidFill>
                    <a:srgbClr val="8FA0B8"/>
                  </a:solidFill>
                  <a:latin typeface="Segoe UI"/>
                </a:rPr>
                <a:t>Dollars a month, one scale. The money that pays for the AI work is already inside the Microsoft bill, pointed at seats nobody is using; recovered spend then funds the people whose counted usage says they are ready, so the saving becomes capability rather than general fund. The seat count in the strategy cost is holdout-proven activation — the seats a never-nudged control group says Aristo genuinely woke up.</a:t>
              </a:r>
            </a:p>
          </p:txBody>
        </p:sp>
      </p:grpSp>
      <p:sp>
        <p:nvSpPr>
          <p:cNvPr id="220" name="tb220"/>
          <p:cNvSpPr txBox="1"/>
          <p:nvPr/>
        </p:nvSpPr>
        <p:spPr>
          <a:xfrm>
            <a:off x="900000" y="5588012"/>
            <a:ext cx="10392000" cy="661988"/>
          </a:xfrm>
          <a:prstGeom prst="rect">
            <a:avLst/>
          </a:prstGeom>
          <a:noFill/>
        </p:spPr>
        <p:txBody>
          <a:bodyPr wrap="square" anchor="t" lIns="0" tIns="0" rIns="0" bIns="0">
            <a:normAutofit/>
          </a:bodyPr>
          <a:lstStyle/>
          <a:p>
            <a:pPr/>
            <a:r>
              <a:rPr lang="en-US" sz="1050" b="1" spc="300">
                <a:solidFill>
                  <a:srgbClr val="3D7BFF"/>
                </a:solidFill>
                <a:latin typeface="Segoe UI"/>
              </a:rPr>
              <a:t>THE DECISION</a:t>
            </a:r>
          </a:p>
          <a:p>
            <a:pPr>
              <a:spcBef>
                <a:spcPts val="400"/>
              </a:spcBef>
            </a:pPr>
            <a:r>
              <a:rPr lang="en-US" sz="1400">
                <a:solidFill>
                  <a:srgbClr val="F5F7FA"/>
                </a:solidFill>
                <a:latin typeface="Segoe UI"/>
              </a:rPr>
              <a:t>Approve the reassignment plan, and point the recovered spend at the credit-ready cohort rather than back into the general fund.</a:t>
            </a:r>
          </a:p>
        </p:txBody>
      </p:sp>
      <p:sp>
        <p:nvSpPr>
          <p:cNvPr id="216" name="tb216"/>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License Report · Contoso — evaluation copy · do not redistribute · counted from the tenant's own Microsoft licence records, never estimated</a:t>
            </a:r>
          </a:p>
          <a:p>
            <a:pPr/>
            <a:r>
              <a:rPr lang="en-US" sz="1000">
                <a:solidFill>
                  <a:srgbClr val="8FA0B8"/>
                </a:solidFill>
                <a:latin typeface="Segoe UI"/>
              </a:rPr>
              <a:t>Count your own estate in 30 minutes — aristo.phoenixhalo.com/example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224" name="tb224"/>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§6 · METHODOLOGY</a:t>
            </a:r>
          </a:p>
        </p:txBody>
      </p:sp>
      <p:sp>
        <p:nvSpPr>
          <p:cNvPr id="225" name="r225"/>
          <p:cNvSpPr/>
          <p:nvPr/>
        </p:nvSpPr>
        <p:spPr>
          <a:xfrm>
            <a:off x="900000" y="980000"/>
            <a:ext cx="1400000" cy="50000"/>
          </a:xfrm>
          <a:prstGeom prst="rect">
            <a:avLst/>
          </a:prstGeom>
          <a:solidFill>
            <a:srgbClr val="3D7BFF"/>
          </a:solidFill>
          <a:ln>
            <a:noFill/>
          </a:ln>
        </p:spPr>
        <p:txBody>
          <a:bodyPr/>
          <a:lstStyle/>
          <a:p/>
        </p:txBody>
      </p:sp>
      <p:sp>
        <p:nvSpPr>
          <p:cNvPr id="226" name="tb226"/>
          <p:cNvSpPr txBox="1"/>
          <p:nvPr/>
        </p:nvSpPr>
        <p:spPr>
          <a:xfrm>
            <a:off x="900000" y="1150000"/>
            <a:ext cx="10392000" cy="700000"/>
          </a:xfrm>
          <a:prstGeom prst="rect">
            <a:avLst/>
          </a:prstGeom>
          <a:noFill/>
        </p:spPr>
        <p:txBody>
          <a:bodyPr wrap="square" anchor="t">
            <a:normAutofit/>
          </a:bodyPr>
          <a:lstStyle/>
          <a:p>
            <a:pPr/>
            <a:r>
              <a:rPr lang="en-US" sz="2800" b="1">
                <a:solidFill>
                  <a:srgbClr val="F5F7FA"/>
                </a:solidFill>
                <a:latin typeface="Segoe UI"/>
              </a:rPr>
              <a:t>Where every number in this deck comes from.</a:t>
            </a:r>
          </a:p>
        </p:txBody>
      </p:sp>
      <p:grpSp>
        <p:nvGrpSpPr>
          <p:cNvPr id="233" name="inst-key-233" descr="aristo-instrument kind=key cx=10392000 cy=620000 canvas=0.0771"/>
          <p:cNvGrpSpPr/>
          <p:nvPr/>
        </p:nvGrpSpPr>
        <p:grpSpPr>
          <a:xfrm>
            <a:off x="900000" y="1980000"/>
            <a:ext cx="10392000" cy="620000"/>
            <a:chOff x="900000" y="1980000"/>
            <a:chExt cx="10392000" cy="620000"/>
          </a:xfrm>
        </p:grpSpPr>
        <p:sp>
          <p:nvSpPr>
            <p:cNvPr id="227" name="swatch-counted227"/>
            <p:cNvSpPr/>
            <p:nvPr/>
          </p:nvSpPr>
          <p:spPr>
            <a:xfrm>
              <a:off x="900000" y="1980000"/>
              <a:ext cx="1370880" cy="210800"/>
            </a:xfrm>
            <a:prstGeom prst="roundRect">
              <a:avLst>
                <a:gd name="adj" fmla="val 22000"/>
              </a:avLst>
            </a:prstGeom>
            <a:solidFill>
              <a:srgbClr val="3FB68B"/>
            </a:solidFill>
            <a:ln>
              <a:noFill/>
            </a:ln>
          </p:spPr>
          <p:txBody>
            <a:bodyPr/>
            <a:lstStyle/>
            <a:p/>
          </p:txBody>
        </p:sp>
        <p:sp>
          <p:nvSpPr>
            <p:cNvPr id="228" name="tb228"/>
            <p:cNvSpPr txBox="1"/>
            <p:nvPr/>
          </p:nvSpPr>
          <p:spPr>
            <a:xfrm>
              <a:off x="2430880" y="1960000"/>
              <a:ext cx="1733120" cy="620000"/>
            </a:xfrm>
            <a:prstGeom prst="rect">
              <a:avLst/>
            </a:prstGeom>
            <a:noFill/>
          </p:spPr>
          <p:txBody>
            <a:bodyPr wrap="square" anchor="t" lIns="0" tIns="0" rIns="0" bIns="0">
              <a:normAutofit/>
            </a:bodyPr>
            <a:lstStyle/>
            <a:p>
              <a:pPr/>
              <a:r>
                <a:rPr lang="en-US" sz="1050" b="1" spc="110">
                  <a:solidFill>
                    <a:srgbClr val="F5F7FA"/>
                  </a:solidFill>
                  <a:latin typeface="Segoe UI"/>
                </a:rPr>
                <a:t>COUNTED OR MEASURED</a:t>
              </a:r>
            </a:p>
            <a:p>
              <a:pPr>
                <a:spcBef>
                  <a:spcPts val="400"/>
                </a:spcBef>
              </a:pPr>
              <a:r>
                <a:rPr lang="en-US" sz="1050">
                  <a:solidFill>
                    <a:srgbClr val="8FA0B8"/>
                  </a:solidFill>
                  <a:latin typeface="Segoe UI"/>
                </a:rPr>
                <a:t>read from your own tenant, to the seat</a:t>
              </a:r>
            </a:p>
          </p:txBody>
        </p:sp>
        <p:sp>
          <p:nvSpPr>
            <p:cNvPr id="229" name="swatch-estimate229"/>
            <p:cNvSpPr/>
            <p:nvPr/>
          </p:nvSpPr>
          <p:spPr>
            <a:xfrm>
              <a:off x="4464000" y="1980000"/>
              <a:ext cx="1370880" cy="210800"/>
            </a:xfrm>
            <a:prstGeom prst="roundRect">
              <a:avLst>
                <a:gd name="adj" fmla="val 22000"/>
              </a:avLst>
            </a:prstGeom>
            <a:pattFill prst="ltUpDiag">
              <a:fgClr>
                <a:srgbClr val="D9A62E"/>
              </a:fgClr>
              <a:bgClr>
                <a:srgbClr val="223052"/>
              </a:bgClr>
            </a:pattFill>
            <a:ln>
              <a:noFill/>
            </a:ln>
          </p:spPr>
          <p:txBody>
            <a:bodyPr/>
            <a:lstStyle/>
            <a:p/>
          </p:txBody>
        </p:sp>
        <p:sp>
          <p:nvSpPr>
            <p:cNvPr id="230" name="tb230"/>
            <p:cNvSpPr txBox="1"/>
            <p:nvPr/>
          </p:nvSpPr>
          <p:spPr>
            <a:xfrm>
              <a:off x="5994880" y="1960000"/>
              <a:ext cx="1733120" cy="620000"/>
            </a:xfrm>
            <a:prstGeom prst="rect">
              <a:avLst/>
            </a:prstGeom>
            <a:noFill/>
          </p:spPr>
          <p:txBody>
            <a:bodyPr wrap="square" anchor="t" lIns="0" tIns="0" rIns="0" bIns="0">
              <a:normAutofit/>
            </a:bodyPr>
            <a:lstStyle/>
            <a:p>
              <a:pPr/>
              <a:r>
                <a:rPr lang="en-US" sz="1050" b="1" spc="110">
                  <a:solidFill>
                    <a:srgbClr val="F5F7FA"/>
                  </a:solidFill>
                  <a:latin typeface="Segoe UI"/>
                </a:rPr>
                <a:t>LABELLED ESTIMATE</a:t>
              </a:r>
            </a:p>
            <a:p>
              <a:pPr>
                <a:spcBef>
                  <a:spcPts val="400"/>
                </a:spcBef>
              </a:pPr>
              <a:r>
                <a:rPr lang="en-US" sz="1050">
                  <a:solidFill>
                    <a:srgbClr val="8FA0B8"/>
                  </a:solidFill>
                  <a:latin typeface="Segoe UI"/>
                </a:rPr>
                <a:t>a published envelope, named as one</a:t>
              </a:r>
            </a:p>
          </p:txBody>
        </p:sp>
        <p:sp>
          <p:nvSpPr>
            <p:cNvPr id="231" name="swatch-unread231"/>
            <p:cNvSpPr/>
            <p:nvPr/>
          </p:nvSpPr>
          <p:spPr>
            <a:xfrm>
              <a:off x="8028000" y="1980000"/>
              <a:ext cx="1370880" cy="210800"/>
            </a:xfrm>
            <a:prstGeom prst="roundRect">
              <a:avLst>
                <a:gd name="adj" fmla="val 22000"/>
              </a:avLst>
            </a:prstGeom>
            <a:solidFill>
              <a:srgbClr val="223052"/>
            </a:solidFill>
            <a:ln>
              <a:noFill/>
            </a:ln>
          </p:spPr>
          <p:txBody>
            <a:bodyPr/>
            <a:lstStyle/>
            <a:p/>
          </p:txBody>
        </p:sp>
        <p:sp>
          <p:nvSpPr>
            <p:cNvPr id="232" name="tb232"/>
            <p:cNvSpPr txBox="1"/>
            <p:nvPr/>
          </p:nvSpPr>
          <p:spPr>
            <a:xfrm>
              <a:off x="9558880" y="1960000"/>
              <a:ext cx="1733120" cy="620000"/>
            </a:xfrm>
            <a:prstGeom prst="rect">
              <a:avLst/>
            </a:prstGeom>
            <a:noFill/>
          </p:spPr>
          <p:txBody>
            <a:bodyPr wrap="square" anchor="t" lIns="0" tIns="0" rIns="0" bIns="0">
              <a:normAutofit/>
            </a:bodyPr>
            <a:lstStyle/>
            <a:p>
              <a:pPr/>
              <a:r>
                <a:rPr lang="en-US" sz="1050" b="1" spc="110">
                  <a:solidFill>
                    <a:srgbClr val="F5F7FA"/>
                  </a:solidFill>
                  <a:latin typeface="Segoe UI"/>
                </a:rPr>
                <a:t>NOT REACHED</a:t>
              </a:r>
            </a:p>
            <a:p>
              <a:pPr>
                <a:spcBef>
                  <a:spcPts val="400"/>
                </a:spcBef>
              </a:pPr>
              <a:r>
                <a:rPr lang="en-US" sz="1050">
                  <a:solidFill>
                    <a:srgbClr val="8FA0B8"/>
                  </a:solidFill>
                  <a:latin typeface="Segoe UI"/>
                </a:rPr>
                <a:t>a dash and the exact permission that fills it in</a:t>
              </a:r>
            </a:p>
          </p:txBody>
        </p:sp>
      </p:grpSp>
      <p:sp>
        <p:nvSpPr>
          <p:cNvPr id="222" name="tb222"/>
          <p:cNvSpPr txBox="1"/>
          <p:nvPr/>
        </p:nvSpPr>
        <p:spPr>
          <a:xfrm>
            <a:off x="900000" y="2760000"/>
            <a:ext cx="4996000" cy="2600000"/>
          </a:xfrm>
          <a:prstGeom prst="rect">
            <a:avLst/>
          </a:prstGeom>
          <a:noFill/>
        </p:spPr>
        <p:txBody>
          <a:bodyPr wrap="square" anchor="t">
            <a:normAutofit/>
          </a:bodyPr>
          <a:lstStyle/>
          <a:p>
            <a:pPr/>
            <a:r>
              <a:rPr lang="en-US" sz="1300" b="1">
                <a:solidFill>
                  <a:srgbClr val="F5F7FA"/>
                </a:solidFill>
                <a:latin typeface="Segoe UI"/>
              </a:rPr>
              <a:t>The estate</a:t>
            </a:r>
          </a:p>
          <a:p>
            <a:pPr>
              <a:spcBef>
                <a:spcPts val="400"/>
              </a:spcBef>
            </a:pPr>
            <a:r>
              <a:rPr lang="en-US" sz="1050">
                <a:solidFill>
                  <a:srgbClr val="8FA0B8"/>
                </a:solidFill>
                <a:latin typeface="Segoe UI"/>
              </a:rPr>
              <a:t>Read once from your Microsoft subscription list (Organization.Read.All, read-only). Bought = seats you pay for. Assigned = seats handed to a person. Never assigned = bought minus assigned. Procurement totals — seats, never people.</a:t>
            </a:r>
          </a:p>
          <a:p>
            <a:pPr>
              <a:spcBef>
                <a:spcPts val="1200"/>
              </a:spcBef>
            </a:pPr>
            <a:r>
              <a:rPr lang="en-US" sz="1300" b="1">
                <a:solidFill>
                  <a:srgbClr val="F5F7FA"/>
                </a:solidFill>
                <a:latin typeface="Segoe UI"/>
              </a:rPr>
              <a:t>Idle</a:t>
            </a:r>
          </a:p>
          <a:p>
            <a:pPr>
              <a:spcBef>
                <a:spcPts val="400"/>
              </a:spcBef>
            </a:pPr>
            <a:r>
              <a:rPr lang="en-US" sz="1050">
                <a:solidFill>
                  <a:srgbClr val="8FA0B8"/>
                </a:solidFill>
                <a:latin typeface="Segoe UI"/>
              </a:rPr>
              <a:t>Two different seats added together on purpose. A COLD seat is assigned to someone with no Copilot activity in 28 days, per Microsoft’s own usage report. A NEVER-ASSIGNED seat was bought and left on the shelf. Both are fully paid and doing no work.</a:t>
            </a:r>
          </a:p>
          <a:p>
            <a:pPr>
              <a:spcBef>
                <a:spcPts val="1200"/>
              </a:spcBef>
            </a:pPr>
            <a:r>
              <a:rPr lang="en-US" sz="1300" b="1">
                <a:solidFill>
                  <a:srgbClr val="F5F7FA"/>
                </a:solidFill>
                <a:latin typeface="Segoe UI"/>
              </a:rPr>
              <a:t>The money</a:t>
            </a:r>
          </a:p>
          <a:p>
            <a:pPr>
              <a:spcBef>
                <a:spcPts val="400"/>
              </a:spcBef>
            </a:pPr>
            <a:r>
              <a:rPr lang="en-US" sz="1050">
                <a:solidFill>
                  <a:srgbClr val="8FA0B8"/>
                </a:solidFill>
                <a:latin typeface="Segoe UI"/>
              </a:rPr>
              <a:t>Idle $/month = idle seats × $30 per seat per month (provided). There is no per-SKU price in this product, so idle seats on other subscriptions are reported as seats and never turned into dollars.</a:t>
            </a:r>
          </a:p>
        </p:txBody>
      </p:sp>
      <p:sp>
        <p:nvSpPr>
          <p:cNvPr id="223" name="tb223"/>
          <p:cNvSpPr txBox="1"/>
          <p:nvPr/>
        </p:nvSpPr>
        <p:spPr>
          <a:xfrm>
            <a:off x="6296000" y="2760000"/>
            <a:ext cx="4996000" cy="2600000"/>
          </a:xfrm>
          <a:prstGeom prst="rect">
            <a:avLst/>
          </a:prstGeom>
          <a:noFill/>
        </p:spPr>
        <p:txBody>
          <a:bodyPr wrap="square" anchor="t">
            <a:normAutofit/>
          </a:bodyPr>
          <a:lstStyle/>
          <a:p>
            <a:pPr/>
            <a:r>
              <a:rPr lang="en-US" sz="1300" b="1">
                <a:solidFill>
                  <a:srgbClr val="F5F7FA"/>
                </a:solidFill>
                <a:latin typeface="Segoe UI"/>
              </a:rPr>
              <a:t>Teams</a:t>
            </a:r>
          </a:p>
          <a:p>
            <a:pPr>
              <a:spcBef>
                <a:spcPts val="400"/>
              </a:spcBef>
            </a:pPr>
            <a:r>
              <a:rPr lang="en-US" sz="1050">
                <a:solidFill>
                  <a:srgbClr val="8FA0B8"/>
                </a:solidFill>
                <a:latin typeface="Segoe UI"/>
              </a:rPr>
              <a:t>Every department line clears a floor of five. Smaller teams are folded in or withheld, and the report says how many seats that hid. The seats still count in every total; only the team line disappears.</a:t>
            </a:r>
          </a:p>
          <a:p>
            <a:pPr>
              <a:spcBef>
                <a:spcPts val="1200"/>
              </a:spcBef>
            </a:pPr>
            <a:r>
              <a:rPr lang="en-US" sz="1300" b="1">
                <a:solidFill>
                  <a:srgbClr val="F5F7FA"/>
                </a:solidFill>
                <a:latin typeface="Segoe UI"/>
              </a:rPr>
              <a:t>Recommendations</a:t>
            </a:r>
          </a:p>
          <a:p>
            <a:pPr>
              <a:spcBef>
                <a:spcPts val="400"/>
              </a:spcBef>
            </a:pPr>
            <a:r>
              <a:rPr lang="en-US" sz="1050">
                <a:solidFill>
                  <a:srgbClr val="8FA0B8"/>
                </a:solidFill>
                <a:latin typeface="Segoe UI"/>
              </a:rPr>
              <a:t>The renew-seat count and the annual saving beside it are a recommendation, deliberately conservative and explicitly an upper bound. Verify before you cut. Nothing in this report cancels a licence on your behalf.</a:t>
            </a:r>
          </a:p>
        </p:txBody>
      </p:sp>
      <p:sp>
        <p:nvSpPr>
          <p:cNvPr id="234" name="tb234"/>
          <p:cNvSpPr txBox="1"/>
          <p:nvPr/>
        </p:nvSpPr>
        <p:spPr>
          <a:xfrm>
            <a:off x="900000" y="5480000"/>
            <a:ext cx="10392000" cy="500000"/>
          </a:xfrm>
          <a:prstGeom prst="rect">
            <a:avLst/>
          </a:prstGeom>
          <a:noFill/>
        </p:spPr>
        <p:txBody>
          <a:bodyPr wrap="square" anchor="t">
            <a:normAutofit/>
          </a:bodyPr>
          <a:lstStyle/>
          <a:p>
            <a:pPr/>
            <a:r>
              <a:rPr lang="en-US" sz="1150">
                <a:solidFill>
                  <a:srgbClr val="3FB68B"/>
                </a:solidFill>
                <a:latin typeface="Segoe UI"/>
              </a:rPr>
              <a:t>A figure that is counted says counted; one that rests on an assumption names the assumption; one Aristo cannot reach is a dash with the permission that would fill it in.</a:t>
            </a:r>
          </a:p>
        </p:txBody>
      </p:sp>
      <p:sp>
        <p:nvSpPr>
          <p:cNvPr id="221" name="tb221"/>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License Report · Contoso — evaluation copy · do not redistribute · counted from the tenant's own Microsoft licence records, never estimated</a:t>
            </a:r>
          </a:p>
          <a:p>
            <a:pPr/>
            <a:r>
              <a:rPr lang="en-US" sz="1000">
                <a:solidFill>
                  <a:srgbClr val="8FA0B8"/>
                </a:solidFill>
                <a:latin typeface="Segoe UI"/>
              </a:rPr>
              <a:t>Count your own estate in 30 minutes — aristo.phoenixhalo.com/example</a:t>
            </a:r>
          </a:p>
        </p:txBody>
      </p:sp>
    </p:spTree>
  </p:cSld>
  <p:clrMapOvr>
    <a:masterClrMapping/>
  </p:clrMapOvr>
</p:sld>
</file>

<file path=ppt/theme/theme1.xml><?xml version="1.0" encoding="utf-8"?>
<a:theme xmlns:a="http://schemas.openxmlformats.org/drawingml/2006/main" name="Aristo">
  <a:themeElements>
    <a:clrScheme name="Aristo">
      <a:dk1>
        <a:srgbClr val="0D1626"/>
      </a:dk1>
      <a:lt1>
        <a:srgbClr val="F5F7FA"/>
      </a:lt1>
      <a:dk2>
        <a:srgbClr val="0B1020"/>
      </a:dk2>
      <a:lt2>
        <a:srgbClr val="8FA0B8"/>
      </a:lt2>
      <a:accent1>
        <a:srgbClr val="3D7BFF"/>
      </a:accent1>
      <a:accent2>
        <a:srgbClr val="3FB68B"/>
      </a:accent2>
      <a:accent3>
        <a:srgbClr val="8FA0B8"/>
      </a:accent3>
      <a:accent4>
        <a:srgbClr val="3D7BFF"/>
      </a:accent4>
      <a:accent5>
        <a:srgbClr val="3FB68B"/>
      </a:accent5>
      <a:accent6>
        <a:srgbClr val="8FA0B8"/>
      </a:accent6>
      <a:hlink>
        <a:srgbClr val="3D7BFF"/>
      </a:hlink>
      <a:folHlink>
        <a:srgbClr val="8FA0B8"/>
      </a:folHlink>
    </a:clrScheme>
    <a:fontScheme name="Aristo">
      <a:majorFont>
        <a:latin typeface="Segoe UI"/>
        <a:ea typeface=""/>
        <a:cs typeface=""/>
      </a:majorFont>
      <a:minorFont>
        <a:latin typeface="Segoe UI"/>
        <a:ea typeface=""/>
        <a:cs typeface=""/>
      </a:minorFont>
    </a:fontScheme>
    <a:fmtScheme name="Aristo">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