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presentation>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Tree>
  </p:cSld>
  <p:clrMap bg1="dk1" tx1="lt1" bg2="dk2" tx2="lt2" accent1="accent1" accent2="accent2" accent3="accent3" accent4="accent4" accent5="accent5" accent6="accent6" hlink="hlink" folHlink="folHlink"/>
  <p:sldLayoutIdLst>
    <p:sldLayoutId id="2147483649" r:id="rId1"/>
  </p:sldLayoutIdLst>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23" name="tb23"/>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THE VALUE REPORT · PREPARED EXCLUSIVELY FOR CONTOSO</a:t>
            </a:r>
          </a:p>
        </p:txBody>
      </p:sp>
      <p:sp>
        <p:nvSpPr>
          <p:cNvPr id="24" name="r24"/>
          <p:cNvSpPr/>
          <p:nvPr/>
        </p:nvSpPr>
        <p:spPr>
          <a:xfrm>
            <a:off x="900000" y="980000"/>
            <a:ext cx="1400000" cy="50000"/>
          </a:xfrm>
          <a:prstGeom prst="rect">
            <a:avLst/>
          </a:prstGeom>
          <a:solidFill>
            <a:srgbClr val="3D7BFF"/>
          </a:solidFill>
          <a:ln>
            <a:noFill/>
          </a:ln>
        </p:spPr>
        <p:txBody>
          <a:bodyPr/>
          <a:lstStyle/>
          <a:p/>
        </p:txBody>
      </p:sp>
      <p:sp>
        <p:nvSpPr>
          <p:cNvPr id="25" name="tb25"/>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The AI strategy returned $3,000 a month against $2,237 of cost — 1.3× what it costs.</a:t>
            </a:r>
          </a:p>
        </p:txBody>
      </p:sp>
      <p:grpSp>
        <p:nvGrpSpPr>
          <p:cNvPr id="22" name="inst-balance-22" descr="aristo-instrument kind=balance cx=10392000 cy=3300000 canvas=0.4101"/>
          <p:cNvGrpSpPr/>
          <p:nvPr/>
        </p:nvGrpSpPr>
        <p:grpSpPr>
          <a:xfrm>
            <a:off x="900000" y="2150000"/>
            <a:ext cx="10392000" cy="3300000"/>
            <a:chOff x="900000" y="2150000"/>
            <a:chExt cx="10392000" cy="3300000"/>
          </a:xfrm>
        </p:grpSpPr>
        <p:sp>
          <p:nvSpPr>
            <p:cNvPr id="2" name="tb2"/>
            <p:cNvSpPr txBox="1"/>
            <p:nvPr/>
          </p:nvSpPr>
          <p:spPr>
            <a:xfrm>
              <a:off x="900000" y="2150000"/>
              <a:ext cx="10392000" cy="300000"/>
            </a:xfrm>
            <a:prstGeom prst="rect">
              <a:avLst/>
            </a:prstGeom>
            <a:noFill/>
          </p:spPr>
          <p:txBody>
            <a:bodyPr wrap="square" anchor="t">
              <a:normAutofit/>
            </a:bodyPr>
            <a:lstStyle/>
            <a:p>
              <a:pPr/>
              <a:r>
                <a:rPr lang="en-US" sz="1150" b="1" spc="120" cap="all">
                  <a:solidFill>
                    <a:srgbClr val="8FA0B8"/>
                  </a:solidFill>
                  <a:latin typeface="Segoe UI"/>
                </a:rPr>
                <a:t>What came back, per month</a:t>
              </a:r>
            </a:p>
          </p:txBody>
        </p:sp>
        <p:sp>
          <p:nvSpPr>
            <p:cNvPr id="3" name="track3"/>
            <p:cNvSpPr/>
            <p:nvPr/>
          </p:nvSpPr>
          <p:spPr>
            <a:xfrm>
              <a:off x="900000" y="2450000"/>
              <a:ext cx="10392000" cy="525375"/>
            </a:xfrm>
            <a:prstGeom prst="roundRect">
              <a:avLst>
                <a:gd name="adj" fmla="val 14000"/>
              </a:avLst>
            </a:prstGeom>
            <a:solidFill>
              <a:srgbClr val="223052"/>
            </a:solidFill>
            <a:ln>
              <a:noFill/>
            </a:ln>
          </p:spPr>
          <p:txBody>
            <a:bodyPr/>
            <a:lstStyle/>
            <a:p/>
          </p:txBody>
        </p:sp>
        <p:sp>
          <p:nvSpPr>
            <p:cNvPr id="4" name="seg4"/>
            <p:cNvSpPr/>
            <p:nvPr/>
          </p:nvSpPr>
          <p:spPr>
            <a:xfrm>
              <a:off x="900000" y="2450000"/>
              <a:ext cx="8209680" cy="525375"/>
            </a:xfrm>
            <a:prstGeom prst="rect">
              <a:avLst/>
            </a:prstGeom>
            <a:solidFill>
              <a:srgbClr val="3FB68B">
                <a:alpha val="100000"/>
              </a:srgbClr>
            </a:solidFill>
            <a:ln>
              <a:noFill/>
            </a:ln>
          </p:spPr>
          <p:txBody>
            <a:bodyPr/>
            <a:lstStyle/>
            <a:p/>
          </p:txBody>
        </p:sp>
        <p:sp>
          <p:nvSpPr>
            <p:cNvPr id="5" name="seg5"/>
            <p:cNvSpPr/>
            <p:nvPr/>
          </p:nvSpPr>
          <p:spPr>
            <a:xfrm>
              <a:off x="9109680" y="2450000"/>
              <a:ext cx="1870560" cy="525375"/>
            </a:xfrm>
            <a:prstGeom prst="rect">
              <a:avLst/>
            </a:prstGeom>
            <a:solidFill>
              <a:srgbClr val="3FB68B">
                <a:alpha val="66000"/>
              </a:srgbClr>
            </a:solidFill>
            <a:ln>
              <a:noFill/>
            </a:ln>
          </p:spPr>
          <p:txBody>
            <a:bodyPr/>
            <a:lstStyle/>
            <a:p/>
          </p:txBody>
        </p:sp>
        <p:sp>
          <p:nvSpPr>
            <p:cNvPr id="6" name="seg6"/>
            <p:cNvSpPr/>
            <p:nvPr/>
          </p:nvSpPr>
          <p:spPr>
            <a:xfrm>
              <a:off x="10980240" y="2450000"/>
              <a:ext cx="311760" cy="525375"/>
            </a:xfrm>
            <a:prstGeom prst="rect">
              <a:avLst/>
            </a:prstGeom>
            <a:solidFill>
              <a:srgbClr val="3FB68B">
                <a:alpha val="38000"/>
              </a:srgbClr>
            </a:solidFill>
            <a:ln>
              <a:noFill/>
            </a:ln>
          </p:spPr>
          <p:txBody>
            <a:bodyPr/>
            <a:lstStyle/>
            <a:p/>
          </p:txBody>
        </p:sp>
        <p:sp>
          <p:nvSpPr>
            <p:cNvPr id="7" name="lbl-back-out=0-fw=10392000-ew=640080-tb7"/>
            <p:cNvSpPr txBox="1"/>
            <p:nvPr/>
          </p:nvSpPr>
          <p:spPr>
            <a:xfrm>
              <a:off x="900000" y="2478628"/>
              <a:ext cx="10242000" cy="300000"/>
            </a:xfrm>
            <a:prstGeom prst="rect">
              <a:avLst/>
            </a:prstGeom>
            <a:noFill/>
          </p:spPr>
          <p:txBody>
            <a:bodyPr wrap="square" anchor="t" lIns="0" tIns="0" rIns="0" bIns="0">
              <a:normAutofit/>
            </a:bodyPr>
            <a:lstStyle/>
            <a:p>
              <a:pPr algn="r"/>
              <a:r>
                <a:rPr lang="en-US" sz="1500" b="1">
                  <a:solidFill>
                    <a:srgbClr val="F5F7FA"/>
                  </a:solidFill>
                  <a:latin typeface="Segoe UI"/>
                </a:rPr>
                <a:t>$3,000</a:t>
              </a:r>
            </a:p>
          </p:txBody>
        </p:sp>
        <p:sp>
          <p:nvSpPr>
            <p:cNvPr id="8" name="tb8"/>
            <p:cNvSpPr txBox="1"/>
            <p:nvPr/>
          </p:nvSpPr>
          <p:spPr>
            <a:xfrm>
              <a:off x="900000" y="3200750"/>
              <a:ext cx="10392000" cy="300000"/>
            </a:xfrm>
            <a:prstGeom prst="rect">
              <a:avLst/>
            </a:prstGeom>
            <a:noFill/>
          </p:spPr>
          <p:txBody>
            <a:bodyPr wrap="square" anchor="t">
              <a:normAutofit/>
            </a:bodyPr>
            <a:lstStyle/>
            <a:p>
              <a:pPr/>
              <a:r>
                <a:rPr lang="en-US" sz="1150" b="1" spc="120" cap="all">
                  <a:solidFill>
                    <a:srgbClr val="8FA0B8"/>
                  </a:solidFill>
                  <a:latin typeface="Segoe UI"/>
                </a:rPr>
                <a:t>What it costs, per month</a:t>
              </a:r>
            </a:p>
          </p:txBody>
        </p:sp>
        <p:sp>
          <p:nvSpPr>
            <p:cNvPr id="9" name="track9"/>
            <p:cNvSpPr/>
            <p:nvPr/>
          </p:nvSpPr>
          <p:spPr>
            <a:xfrm>
              <a:off x="900000" y="3500750"/>
              <a:ext cx="10392000" cy="525375"/>
            </a:xfrm>
            <a:prstGeom prst="roundRect">
              <a:avLst>
                <a:gd name="adj" fmla="val 14000"/>
              </a:avLst>
            </a:prstGeom>
            <a:solidFill>
              <a:srgbClr val="223052"/>
            </a:solidFill>
            <a:ln>
              <a:noFill/>
            </a:ln>
          </p:spPr>
          <p:txBody>
            <a:bodyPr/>
            <a:lstStyle/>
            <a:p/>
          </p:txBody>
        </p:sp>
        <p:sp>
          <p:nvSpPr>
            <p:cNvPr id="10" name="fill10"/>
            <p:cNvSpPr/>
            <p:nvPr/>
          </p:nvSpPr>
          <p:spPr>
            <a:xfrm>
              <a:off x="900000" y="3500750"/>
              <a:ext cx="7748968" cy="525375"/>
            </a:xfrm>
            <a:prstGeom prst="roundRect">
              <a:avLst>
                <a:gd name="adj" fmla="val 14000"/>
              </a:avLst>
            </a:prstGeom>
            <a:solidFill>
              <a:srgbClr val="3A4568"/>
            </a:solidFill>
            <a:ln>
              <a:noFill/>
            </a:ln>
          </p:spPr>
          <p:txBody>
            <a:bodyPr/>
            <a:lstStyle/>
            <a:p/>
          </p:txBody>
        </p:sp>
        <p:sp>
          <p:nvSpPr>
            <p:cNvPr id="11" name="lbl-cost-out=0-fw=7748968-ew=640080-tb11"/>
            <p:cNvSpPr txBox="1"/>
            <p:nvPr/>
          </p:nvSpPr>
          <p:spPr>
            <a:xfrm>
              <a:off x="900000" y="3529378"/>
              <a:ext cx="7598968" cy="300000"/>
            </a:xfrm>
            <a:prstGeom prst="rect">
              <a:avLst/>
            </a:prstGeom>
            <a:noFill/>
          </p:spPr>
          <p:txBody>
            <a:bodyPr wrap="square" anchor="t" lIns="0" tIns="0" rIns="0" bIns="0">
              <a:normAutofit/>
            </a:bodyPr>
            <a:lstStyle/>
            <a:p>
              <a:pPr algn="r"/>
              <a:r>
                <a:rPr lang="en-US" sz="1500" b="1">
                  <a:solidFill>
                    <a:srgbClr val="F5F7FA"/>
                  </a:solidFill>
                  <a:latin typeface="Segoe UI"/>
                </a:rPr>
                <a:t>$2,237</a:t>
              </a:r>
            </a:p>
          </p:txBody>
        </p:sp>
        <p:sp>
          <p:nvSpPr>
            <p:cNvPr id="12" name="costline12"/>
            <p:cNvSpPr/>
            <p:nvPr/>
          </p:nvSpPr>
          <p:spPr>
            <a:xfrm>
              <a:off x="8648968" y="2390000"/>
              <a:ext cx="0" cy="1696125"/>
            </a:xfrm>
            <a:prstGeom prst="line">
              <a:avLst/>
            </a:prstGeom>
            <a:noFill/>
            <a:ln w="25400">
              <a:solidFill>
                <a:srgbClr val="F5F7FA"/>
              </a:solidFill>
              <a:prstDash val="dash"/>
            </a:ln>
          </p:spPr>
          <p:txBody>
            <a:bodyPr/>
            <a:lstStyle/>
            <a:p/>
          </p:txBody>
        </p:sp>
        <p:sp>
          <p:nvSpPr>
            <p:cNvPr id="13" name="tb13"/>
            <p:cNvSpPr txBox="1"/>
            <p:nvPr/>
          </p:nvSpPr>
          <p:spPr>
            <a:xfrm>
              <a:off x="8064232" y="4116125"/>
              <a:ext cx="1169472" cy="240000"/>
            </a:xfrm>
            <a:prstGeom prst="rect">
              <a:avLst/>
            </a:prstGeom>
            <a:noFill/>
          </p:spPr>
          <p:txBody>
            <a:bodyPr wrap="square" anchor="t" lIns="0" tIns="0" rIns="0" bIns="0">
              <a:normAutofit/>
            </a:bodyPr>
            <a:lstStyle/>
            <a:p>
              <a:pPr algn="ctr"/>
              <a:r>
                <a:rPr lang="en-US" sz="1200">
                  <a:solidFill>
                    <a:srgbClr val="8FA0B8"/>
                  </a:solidFill>
                  <a:latin typeface="Segoe UI"/>
                </a:rPr>
                <a:t>what it costs</a:t>
              </a:r>
            </a:p>
          </p:txBody>
        </p:sp>
        <p:sp>
          <p:nvSpPr>
            <p:cNvPr id="14" name="axis14"/>
            <p:cNvSpPr/>
            <p:nvPr/>
          </p:nvSpPr>
          <p:spPr>
            <a:xfrm>
              <a:off x="900000" y="4441500"/>
              <a:ext cx="10392000" cy="0"/>
            </a:xfrm>
            <a:prstGeom prst="line">
              <a:avLst/>
            </a:prstGeom>
            <a:noFill/>
            <a:ln w="9525">
              <a:solidFill>
                <a:srgbClr val="3A4568"/>
              </a:solidFill>
            </a:ln>
          </p:spPr>
          <p:txBody>
            <a:bodyPr/>
            <a:lstStyle/>
            <a:p/>
          </p:txBody>
        </p:sp>
        <p:sp>
          <p:nvSpPr>
            <p:cNvPr id="15" name="tick15"/>
            <p:cNvSpPr/>
            <p:nvPr/>
          </p:nvSpPr>
          <p:spPr>
            <a:xfrm>
              <a:off x="900000" y="4371500"/>
              <a:ext cx="0" cy="70000"/>
            </a:xfrm>
            <a:prstGeom prst="line">
              <a:avLst/>
            </a:prstGeom>
            <a:noFill/>
            <a:ln w="9525">
              <a:solidFill>
                <a:srgbClr val="3A4568"/>
              </a:solidFill>
            </a:ln>
          </p:spPr>
          <p:txBody>
            <a:bodyPr/>
            <a:lstStyle/>
            <a:p/>
          </p:txBody>
        </p:sp>
        <p:sp>
          <p:nvSpPr>
            <p:cNvPr id="16" name="tb16"/>
            <p:cNvSpPr txBox="1"/>
            <p:nvPr/>
          </p:nvSpPr>
          <p:spPr>
            <a:xfrm>
              <a:off x="900000" y="4491500"/>
              <a:ext cx="246464" cy="240000"/>
            </a:xfrm>
            <a:prstGeom prst="rect">
              <a:avLst/>
            </a:prstGeom>
            <a:noFill/>
          </p:spPr>
          <p:txBody>
            <a:bodyPr wrap="square" anchor="t" lIns="0" tIns="0" rIns="0" bIns="0">
              <a:normAutofit/>
            </a:bodyPr>
            <a:lstStyle/>
            <a:p>
              <a:pPr algn="l"/>
              <a:r>
                <a:rPr lang="en-US" sz="1100">
                  <a:solidFill>
                    <a:srgbClr val="8FA0B8"/>
                  </a:solidFill>
                  <a:latin typeface="Segoe UI"/>
                </a:rPr>
                <a:t>$0</a:t>
              </a:r>
            </a:p>
          </p:txBody>
        </p:sp>
        <p:sp>
          <p:nvSpPr>
            <p:cNvPr id="17" name="tick17"/>
            <p:cNvSpPr/>
            <p:nvPr/>
          </p:nvSpPr>
          <p:spPr>
            <a:xfrm>
              <a:off x="6096000" y="4371500"/>
              <a:ext cx="0" cy="70000"/>
            </a:xfrm>
            <a:prstGeom prst="line">
              <a:avLst/>
            </a:prstGeom>
            <a:noFill/>
            <a:ln w="9525">
              <a:solidFill>
                <a:srgbClr val="3A4568"/>
              </a:solidFill>
            </a:ln>
          </p:spPr>
          <p:txBody>
            <a:bodyPr/>
            <a:lstStyle/>
            <a:p/>
          </p:txBody>
        </p:sp>
        <p:sp>
          <p:nvSpPr>
            <p:cNvPr id="18" name="tb18"/>
            <p:cNvSpPr txBox="1"/>
            <p:nvPr/>
          </p:nvSpPr>
          <p:spPr>
            <a:xfrm>
              <a:off x="5816304" y="4491500"/>
              <a:ext cx="559392" cy="240000"/>
            </a:xfrm>
            <a:prstGeom prst="rect">
              <a:avLst/>
            </a:prstGeom>
            <a:noFill/>
          </p:spPr>
          <p:txBody>
            <a:bodyPr wrap="square" anchor="t" lIns="0" tIns="0" rIns="0" bIns="0">
              <a:normAutofit/>
            </a:bodyPr>
            <a:lstStyle/>
            <a:p>
              <a:pPr algn="ctr"/>
              <a:r>
                <a:rPr lang="en-US" sz="1100">
                  <a:solidFill>
                    <a:srgbClr val="8FA0B8"/>
                  </a:solidFill>
                  <a:latin typeface="Segoe UI"/>
                </a:rPr>
                <a:t>$1,500</a:t>
              </a:r>
            </a:p>
          </p:txBody>
        </p:sp>
        <p:sp>
          <p:nvSpPr>
            <p:cNvPr id="19" name="tick19"/>
            <p:cNvSpPr/>
            <p:nvPr/>
          </p:nvSpPr>
          <p:spPr>
            <a:xfrm>
              <a:off x="11292000" y="4371500"/>
              <a:ext cx="0" cy="70000"/>
            </a:xfrm>
            <a:prstGeom prst="line">
              <a:avLst/>
            </a:prstGeom>
            <a:noFill/>
            <a:ln w="9525">
              <a:solidFill>
                <a:srgbClr val="3A4568"/>
              </a:solidFill>
            </a:ln>
          </p:spPr>
          <p:txBody>
            <a:bodyPr/>
            <a:lstStyle/>
            <a:p/>
          </p:txBody>
        </p:sp>
        <p:sp>
          <p:nvSpPr>
            <p:cNvPr id="20" name="tb20"/>
            <p:cNvSpPr txBox="1"/>
            <p:nvPr/>
          </p:nvSpPr>
          <p:spPr>
            <a:xfrm>
              <a:off x="10732608" y="4491500"/>
              <a:ext cx="559392" cy="240000"/>
            </a:xfrm>
            <a:prstGeom prst="rect">
              <a:avLst/>
            </a:prstGeom>
            <a:noFill/>
          </p:spPr>
          <p:txBody>
            <a:bodyPr wrap="square" anchor="t" lIns="0" tIns="0" rIns="0" bIns="0">
              <a:normAutofit/>
            </a:bodyPr>
            <a:lstStyle/>
            <a:p>
              <a:pPr algn="r"/>
              <a:r>
                <a:rPr lang="en-US" sz="1100">
                  <a:solidFill>
                    <a:srgbClr val="8FA0B8"/>
                  </a:solidFill>
                  <a:latin typeface="Segoe UI"/>
                </a:rPr>
                <a:t>$3,000</a:t>
              </a:r>
            </a:p>
          </p:txBody>
        </p:sp>
        <p:sp>
          <p:nvSpPr>
            <p:cNvPr id="21" name="tb21"/>
            <p:cNvSpPr txBox="1"/>
            <p:nvPr/>
          </p:nvSpPr>
          <p:spPr>
            <a:xfrm>
              <a:off x="900000" y="4751500"/>
              <a:ext cx="10392000" cy="698500"/>
            </a:xfrm>
            <a:prstGeom prst="rect">
              <a:avLst/>
            </a:prstGeom>
            <a:noFill/>
          </p:spPr>
          <p:txBody>
            <a:bodyPr wrap="square" anchor="t" lIns="0" tIns="0" rIns="0" bIns="0">
              <a:normAutofit/>
            </a:bodyPr>
            <a:lstStyle/>
            <a:p>
              <a:pPr/>
              <a:r>
                <a:rPr lang="en-US" sz="1100">
                  <a:solidFill>
                    <a:srgbClr val="8FA0B8"/>
                  </a:solidFill>
                  <a:latin typeface="Segoe UI"/>
                </a:rPr>
                <a:t>Dollars a month, one scale. The return bar is one total in three counted parts: causal $2,370 (holdout-proven seats) · attested $540 (hours your own people recorded) · recaptured $90 (licence spend a verified reassignment put back to work). Counted and attested value only — no estimate, no projection and no planning parameter is inside this figure. This deck regenerates itself with every run — no one prepared it.</a:t>
              </a:r>
            </a:p>
          </p:txBody>
        </p:sp>
      </p:grpSp>
      <p:sp>
        <p:nvSpPr>
          <p:cNvPr id="26" name="tb26"/>
          <p:cNvSpPr txBox="1"/>
          <p:nvPr/>
        </p:nvSpPr>
        <p:spPr>
          <a:xfrm>
            <a:off x="900000" y="5786450"/>
            <a:ext cx="10392000" cy="463550"/>
          </a:xfrm>
          <a:prstGeom prst="rect">
            <a:avLst/>
          </a:prstGeom>
          <a:noFill/>
        </p:spPr>
        <p:txBody>
          <a:bodyPr wrap="square" anchor="t" lIns="0" tIns="0" rIns="0" bIns="0">
            <a:normAutofit/>
          </a:bodyPr>
          <a:lstStyle/>
          <a:p>
            <a:pPr/>
            <a:r>
              <a:rPr lang="en-US" sz="1500" b="1">
                <a:solidFill>
                  <a:srgbClr val="F5F7FA"/>
                </a:solidFill>
                <a:latin typeface="Segoe UI"/>
              </a:rPr>
              <a:t>Read the two lengths: the top bar is what came back, the dashed line is what it cost.</a:t>
            </a:r>
          </a:p>
          <a:p>
            <a:pPr>
              <a:spcBef>
                <a:spcPts val="400"/>
              </a:spcBef>
            </a:pPr>
            <a:r>
              <a:rPr lang="en-US" sz="1100">
                <a:solidFill>
                  <a:srgbClr val="8FA0B8"/>
                </a:solidFill>
                <a:latin typeface="Segoe UI"/>
              </a:rPr>
              <a:t>This deck regenerates itself with every run — no one prepared it.</a:t>
            </a:r>
          </a:p>
        </p:txBody>
      </p:sp>
      <p:sp>
        <p:nvSpPr>
          <p:cNvPr id="27" name="tb27"/>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Value Report · Contoso — evaluation copy · do not redistribute · counted, attested and causal — never modelled</a:t>
            </a:r>
          </a:p>
          <a:p>
            <a:pPr/>
            <a:r>
              <a:rPr lang="en-US" sz="1000">
                <a:solidFill>
                  <a:srgbClr val="8FA0B8"/>
                </a:solidFill>
                <a:latin typeface="Segoe UI"/>
              </a:rPr>
              <a:t>Count your own return in 30 minutes — aristo.phoenixhalo.com/example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73" name="tb73"/>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1 · WHAT DID THE PEOPLE ACTUALLY GET DONE?</a:t>
            </a:r>
          </a:p>
        </p:txBody>
      </p:sp>
      <p:sp>
        <p:nvSpPr>
          <p:cNvPr id="74" name="r74"/>
          <p:cNvSpPr/>
          <p:nvPr/>
        </p:nvSpPr>
        <p:spPr>
          <a:xfrm>
            <a:off x="900000" y="980000"/>
            <a:ext cx="1400000" cy="50000"/>
          </a:xfrm>
          <a:prstGeom prst="rect">
            <a:avLst/>
          </a:prstGeom>
          <a:solidFill>
            <a:srgbClr val="3D7BFF"/>
          </a:solidFill>
          <a:ln>
            <a:noFill/>
          </a:ln>
        </p:spPr>
        <p:txBody>
          <a:bodyPr/>
          <a:lstStyle/>
          <a:p/>
        </p:txBody>
      </p:sp>
      <p:sp>
        <p:nvSpPr>
          <p:cNvPr id="75" name="tb75"/>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Your people finished 1,842 jobs with Aristo alongside them, counted as each one finished.</a:t>
            </a:r>
          </a:p>
        </p:txBody>
      </p:sp>
      <p:grpSp>
        <p:nvGrpSpPr>
          <p:cNvPr id="71" name="inst-gauge-71" descr="aristo-instrument kind=gauge cx=10392000 cy=3300000 canvas=0.4101"/>
          <p:cNvGrpSpPr/>
          <p:nvPr/>
        </p:nvGrpSpPr>
        <p:grpSpPr>
          <a:xfrm>
            <a:off x="900000" y="2150000"/>
            <a:ext cx="10392000" cy="3300000"/>
            <a:chOff x="900000" y="2150000"/>
            <a:chExt cx="10392000" cy="3300000"/>
          </a:xfrm>
        </p:grpSpPr>
        <p:sp>
          <p:nvSpPr>
            <p:cNvPr id="28" name="tb28"/>
            <p:cNvSpPr txBox="1"/>
            <p:nvPr/>
          </p:nvSpPr>
          <p:spPr>
            <a:xfrm>
              <a:off x="900000" y="2150000"/>
              <a:ext cx="10392000" cy="1148036"/>
            </a:xfrm>
            <a:prstGeom prst="rect">
              <a:avLst/>
            </a:prstGeom>
            <a:noFill/>
          </p:spPr>
          <p:txBody>
            <a:bodyPr wrap="square" anchor="t">
              <a:normAutofit/>
            </a:bodyPr>
            <a:lstStyle/>
            <a:p>
              <a:pPr/>
              <a:r>
                <a:rPr lang="en-US" sz="5000" b="1">
                  <a:solidFill>
                    <a:srgbClr val="F5F7FA"/>
                  </a:solidFill>
                  <a:latin typeface="Segoe UI"/>
                </a:rPr>
                <a:t>1,842</a:t>
              </a:r>
            </a:p>
            <a:p>
              <a:pPr>
                <a:spcBef>
                  <a:spcPts val="600"/>
                </a:spcBef>
              </a:pPr>
              <a:r>
                <a:rPr lang="en-US" sz="1400" b="1">
                  <a:solidFill>
                    <a:srgbClr val="3FB68B"/>
                  </a:solidFill>
                  <a:latin typeface="Segoe UI"/>
                </a:rPr>
                <a:t>jobs finished with Aristo alongside them · 186 of them in the last 7 days</a:t>
              </a:r>
            </a:p>
          </p:txBody>
        </p:sp>
        <p:sp>
          <p:nvSpPr>
            <p:cNvPr id="29" name="cell29"/>
            <p:cNvSpPr/>
            <p:nvPr/>
          </p:nvSpPr>
          <p:spPr>
            <a:xfrm>
              <a:off x="900000" y="3298036"/>
              <a:ext cx="205200" cy="831336"/>
            </a:xfrm>
            <a:prstGeom prst="roundRect">
              <a:avLst>
                <a:gd name="adj" fmla="val 18000"/>
              </a:avLst>
            </a:prstGeom>
            <a:solidFill>
              <a:srgbClr val="3FB68B"/>
            </a:solidFill>
            <a:ln>
              <a:noFill/>
            </a:ln>
          </p:spPr>
          <p:txBody>
            <a:bodyPr/>
            <a:lstStyle/>
            <a:p/>
          </p:txBody>
        </p:sp>
        <p:sp>
          <p:nvSpPr>
            <p:cNvPr id="30" name="cell30"/>
            <p:cNvSpPr/>
            <p:nvPr/>
          </p:nvSpPr>
          <p:spPr>
            <a:xfrm>
              <a:off x="1161200" y="3298036"/>
              <a:ext cx="205200" cy="831336"/>
            </a:xfrm>
            <a:prstGeom prst="roundRect">
              <a:avLst>
                <a:gd name="adj" fmla="val 18000"/>
              </a:avLst>
            </a:prstGeom>
            <a:solidFill>
              <a:srgbClr val="3FB68B"/>
            </a:solidFill>
            <a:ln>
              <a:noFill/>
            </a:ln>
          </p:spPr>
          <p:txBody>
            <a:bodyPr/>
            <a:lstStyle/>
            <a:p/>
          </p:txBody>
        </p:sp>
        <p:sp>
          <p:nvSpPr>
            <p:cNvPr id="31" name="cell31"/>
            <p:cNvSpPr/>
            <p:nvPr/>
          </p:nvSpPr>
          <p:spPr>
            <a:xfrm>
              <a:off x="1422400" y="3298036"/>
              <a:ext cx="205200" cy="831336"/>
            </a:xfrm>
            <a:prstGeom prst="roundRect">
              <a:avLst>
                <a:gd name="adj" fmla="val 18000"/>
              </a:avLst>
            </a:prstGeom>
            <a:solidFill>
              <a:srgbClr val="3FB68B"/>
            </a:solidFill>
            <a:ln>
              <a:noFill/>
            </a:ln>
          </p:spPr>
          <p:txBody>
            <a:bodyPr/>
            <a:lstStyle/>
            <a:p/>
          </p:txBody>
        </p:sp>
        <p:sp>
          <p:nvSpPr>
            <p:cNvPr id="32" name="cell32"/>
            <p:cNvSpPr/>
            <p:nvPr/>
          </p:nvSpPr>
          <p:spPr>
            <a:xfrm>
              <a:off x="1683600" y="3298036"/>
              <a:ext cx="205200" cy="831336"/>
            </a:xfrm>
            <a:prstGeom prst="roundRect">
              <a:avLst>
                <a:gd name="adj" fmla="val 18000"/>
              </a:avLst>
            </a:prstGeom>
            <a:solidFill>
              <a:srgbClr val="3FB68B"/>
            </a:solidFill>
            <a:ln>
              <a:noFill/>
            </a:ln>
          </p:spPr>
          <p:txBody>
            <a:bodyPr/>
            <a:lstStyle/>
            <a:p/>
          </p:txBody>
        </p:sp>
        <p:sp>
          <p:nvSpPr>
            <p:cNvPr id="33" name="cell33"/>
            <p:cNvSpPr/>
            <p:nvPr/>
          </p:nvSpPr>
          <p:spPr>
            <a:xfrm>
              <a:off x="1944800" y="3298036"/>
              <a:ext cx="205200" cy="831336"/>
            </a:xfrm>
            <a:prstGeom prst="roundRect">
              <a:avLst>
                <a:gd name="adj" fmla="val 18000"/>
              </a:avLst>
            </a:prstGeom>
            <a:solidFill>
              <a:srgbClr val="223052"/>
            </a:solidFill>
            <a:ln>
              <a:noFill/>
            </a:ln>
          </p:spPr>
          <p:txBody>
            <a:bodyPr/>
            <a:lstStyle/>
            <a:p/>
          </p:txBody>
        </p:sp>
        <p:sp>
          <p:nvSpPr>
            <p:cNvPr id="34" name="cell34"/>
            <p:cNvSpPr/>
            <p:nvPr/>
          </p:nvSpPr>
          <p:spPr>
            <a:xfrm>
              <a:off x="2206000" y="3298036"/>
              <a:ext cx="205200" cy="831336"/>
            </a:xfrm>
            <a:prstGeom prst="roundRect">
              <a:avLst>
                <a:gd name="adj" fmla="val 18000"/>
              </a:avLst>
            </a:prstGeom>
            <a:solidFill>
              <a:srgbClr val="223052"/>
            </a:solidFill>
            <a:ln>
              <a:noFill/>
            </a:ln>
          </p:spPr>
          <p:txBody>
            <a:bodyPr/>
            <a:lstStyle/>
            <a:p/>
          </p:txBody>
        </p:sp>
        <p:sp>
          <p:nvSpPr>
            <p:cNvPr id="35" name="cell35"/>
            <p:cNvSpPr/>
            <p:nvPr/>
          </p:nvSpPr>
          <p:spPr>
            <a:xfrm>
              <a:off x="2467200" y="3298036"/>
              <a:ext cx="205200" cy="831336"/>
            </a:xfrm>
            <a:prstGeom prst="roundRect">
              <a:avLst>
                <a:gd name="adj" fmla="val 18000"/>
              </a:avLst>
            </a:prstGeom>
            <a:solidFill>
              <a:srgbClr val="223052"/>
            </a:solidFill>
            <a:ln>
              <a:noFill/>
            </a:ln>
          </p:spPr>
          <p:txBody>
            <a:bodyPr/>
            <a:lstStyle/>
            <a:p/>
          </p:txBody>
        </p:sp>
        <p:sp>
          <p:nvSpPr>
            <p:cNvPr id="36" name="cell36"/>
            <p:cNvSpPr/>
            <p:nvPr/>
          </p:nvSpPr>
          <p:spPr>
            <a:xfrm>
              <a:off x="2728400" y="3298036"/>
              <a:ext cx="205200" cy="831336"/>
            </a:xfrm>
            <a:prstGeom prst="roundRect">
              <a:avLst>
                <a:gd name="adj" fmla="val 18000"/>
              </a:avLst>
            </a:prstGeom>
            <a:solidFill>
              <a:srgbClr val="223052"/>
            </a:solidFill>
            <a:ln>
              <a:noFill/>
            </a:ln>
          </p:spPr>
          <p:txBody>
            <a:bodyPr/>
            <a:lstStyle/>
            <a:p/>
          </p:txBody>
        </p:sp>
        <p:sp>
          <p:nvSpPr>
            <p:cNvPr id="37" name="cell37"/>
            <p:cNvSpPr/>
            <p:nvPr/>
          </p:nvSpPr>
          <p:spPr>
            <a:xfrm>
              <a:off x="2989600" y="3298036"/>
              <a:ext cx="205200" cy="831336"/>
            </a:xfrm>
            <a:prstGeom prst="roundRect">
              <a:avLst>
                <a:gd name="adj" fmla="val 18000"/>
              </a:avLst>
            </a:prstGeom>
            <a:solidFill>
              <a:srgbClr val="223052"/>
            </a:solidFill>
            <a:ln>
              <a:noFill/>
            </a:ln>
          </p:spPr>
          <p:txBody>
            <a:bodyPr/>
            <a:lstStyle/>
            <a:p/>
          </p:txBody>
        </p:sp>
        <p:sp>
          <p:nvSpPr>
            <p:cNvPr id="38" name="cell38"/>
            <p:cNvSpPr/>
            <p:nvPr/>
          </p:nvSpPr>
          <p:spPr>
            <a:xfrm>
              <a:off x="3250800" y="3298036"/>
              <a:ext cx="205200" cy="831336"/>
            </a:xfrm>
            <a:prstGeom prst="roundRect">
              <a:avLst>
                <a:gd name="adj" fmla="val 18000"/>
              </a:avLst>
            </a:prstGeom>
            <a:solidFill>
              <a:srgbClr val="223052"/>
            </a:solidFill>
            <a:ln>
              <a:noFill/>
            </a:ln>
          </p:spPr>
          <p:txBody>
            <a:bodyPr/>
            <a:lstStyle/>
            <a:p/>
          </p:txBody>
        </p:sp>
        <p:sp>
          <p:nvSpPr>
            <p:cNvPr id="39" name="cell39"/>
            <p:cNvSpPr/>
            <p:nvPr/>
          </p:nvSpPr>
          <p:spPr>
            <a:xfrm>
              <a:off x="3512000" y="3298036"/>
              <a:ext cx="205200" cy="831336"/>
            </a:xfrm>
            <a:prstGeom prst="roundRect">
              <a:avLst>
                <a:gd name="adj" fmla="val 18000"/>
              </a:avLst>
            </a:prstGeom>
            <a:solidFill>
              <a:srgbClr val="223052"/>
            </a:solidFill>
            <a:ln>
              <a:noFill/>
            </a:ln>
          </p:spPr>
          <p:txBody>
            <a:bodyPr/>
            <a:lstStyle/>
            <a:p/>
          </p:txBody>
        </p:sp>
        <p:sp>
          <p:nvSpPr>
            <p:cNvPr id="40" name="cell40"/>
            <p:cNvSpPr/>
            <p:nvPr/>
          </p:nvSpPr>
          <p:spPr>
            <a:xfrm>
              <a:off x="3773200" y="3298036"/>
              <a:ext cx="205200" cy="831336"/>
            </a:xfrm>
            <a:prstGeom prst="roundRect">
              <a:avLst>
                <a:gd name="adj" fmla="val 18000"/>
              </a:avLst>
            </a:prstGeom>
            <a:solidFill>
              <a:srgbClr val="223052"/>
            </a:solidFill>
            <a:ln>
              <a:noFill/>
            </a:ln>
          </p:spPr>
          <p:txBody>
            <a:bodyPr/>
            <a:lstStyle/>
            <a:p/>
          </p:txBody>
        </p:sp>
        <p:sp>
          <p:nvSpPr>
            <p:cNvPr id="41" name="cell41"/>
            <p:cNvSpPr/>
            <p:nvPr/>
          </p:nvSpPr>
          <p:spPr>
            <a:xfrm>
              <a:off x="4034400" y="3298036"/>
              <a:ext cx="205200" cy="831336"/>
            </a:xfrm>
            <a:prstGeom prst="roundRect">
              <a:avLst>
                <a:gd name="adj" fmla="val 18000"/>
              </a:avLst>
            </a:prstGeom>
            <a:solidFill>
              <a:srgbClr val="223052"/>
            </a:solidFill>
            <a:ln>
              <a:noFill/>
            </a:ln>
          </p:spPr>
          <p:txBody>
            <a:bodyPr/>
            <a:lstStyle/>
            <a:p/>
          </p:txBody>
        </p:sp>
        <p:sp>
          <p:nvSpPr>
            <p:cNvPr id="42" name="cell42"/>
            <p:cNvSpPr/>
            <p:nvPr/>
          </p:nvSpPr>
          <p:spPr>
            <a:xfrm>
              <a:off x="4295600" y="3298036"/>
              <a:ext cx="205200" cy="831336"/>
            </a:xfrm>
            <a:prstGeom prst="roundRect">
              <a:avLst>
                <a:gd name="adj" fmla="val 18000"/>
              </a:avLst>
            </a:prstGeom>
            <a:solidFill>
              <a:srgbClr val="223052"/>
            </a:solidFill>
            <a:ln>
              <a:noFill/>
            </a:ln>
          </p:spPr>
          <p:txBody>
            <a:bodyPr/>
            <a:lstStyle/>
            <a:p/>
          </p:txBody>
        </p:sp>
        <p:sp>
          <p:nvSpPr>
            <p:cNvPr id="43" name="cell43"/>
            <p:cNvSpPr/>
            <p:nvPr/>
          </p:nvSpPr>
          <p:spPr>
            <a:xfrm>
              <a:off x="4556800" y="3298036"/>
              <a:ext cx="205200" cy="831336"/>
            </a:xfrm>
            <a:prstGeom prst="roundRect">
              <a:avLst>
                <a:gd name="adj" fmla="val 18000"/>
              </a:avLst>
            </a:prstGeom>
            <a:solidFill>
              <a:srgbClr val="223052"/>
            </a:solidFill>
            <a:ln>
              <a:noFill/>
            </a:ln>
          </p:spPr>
          <p:txBody>
            <a:bodyPr/>
            <a:lstStyle/>
            <a:p/>
          </p:txBody>
        </p:sp>
        <p:sp>
          <p:nvSpPr>
            <p:cNvPr id="44" name="cell44"/>
            <p:cNvSpPr/>
            <p:nvPr/>
          </p:nvSpPr>
          <p:spPr>
            <a:xfrm>
              <a:off x="4818000" y="3298036"/>
              <a:ext cx="205200" cy="831336"/>
            </a:xfrm>
            <a:prstGeom prst="roundRect">
              <a:avLst>
                <a:gd name="adj" fmla="val 18000"/>
              </a:avLst>
            </a:prstGeom>
            <a:solidFill>
              <a:srgbClr val="223052"/>
            </a:solidFill>
            <a:ln>
              <a:noFill/>
            </a:ln>
          </p:spPr>
          <p:txBody>
            <a:bodyPr/>
            <a:lstStyle/>
            <a:p/>
          </p:txBody>
        </p:sp>
        <p:sp>
          <p:nvSpPr>
            <p:cNvPr id="45" name="cell45"/>
            <p:cNvSpPr/>
            <p:nvPr/>
          </p:nvSpPr>
          <p:spPr>
            <a:xfrm>
              <a:off x="5079200" y="3298036"/>
              <a:ext cx="205200" cy="831336"/>
            </a:xfrm>
            <a:prstGeom prst="roundRect">
              <a:avLst>
                <a:gd name="adj" fmla="val 18000"/>
              </a:avLst>
            </a:prstGeom>
            <a:solidFill>
              <a:srgbClr val="223052"/>
            </a:solidFill>
            <a:ln>
              <a:noFill/>
            </a:ln>
          </p:spPr>
          <p:txBody>
            <a:bodyPr/>
            <a:lstStyle/>
            <a:p/>
          </p:txBody>
        </p:sp>
        <p:sp>
          <p:nvSpPr>
            <p:cNvPr id="46" name="cell46"/>
            <p:cNvSpPr/>
            <p:nvPr/>
          </p:nvSpPr>
          <p:spPr>
            <a:xfrm>
              <a:off x="5340400" y="3298036"/>
              <a:ext cx="205200" cy="831336"/>
            </a:xfrm>
            <a:prstGeom prst="roundRect">
              <a:avLst>
                <a:gd name="adj" fmla="val 18000"/>
              </a:avLst>
            </a:prstGeom>
            <a:solidFill>
              <a:srgbClr val="223052"/>
            </a:solidFill>
            <a:ln>
              <a:noFill/>
            </a:ln>
          </p:spPr>
          <p:txBody>
            <a:bodyPr/>
            <a:lstStyle/>
            <a:p/>
          </p:txBody>
        </p:sp>
        <p:sp>
          <p:nvSpPr>
            <p:cNvPr id="47" name="cell47"/>
            <p:cNvSpPr/>
            <p:nvPr/>
          </p:nvSpPr>
          <p:spPr>
            <a:xfrm>
              <a:off x="5601600" y="3298036"/>
              <a:ext cx="205200" cy="831336"/>
            </a:xfrm>
            <a:prstGeom prst="roundRect">
              <a:avLst>
                <a:gd name="adj" fmla="val 18000"/>
              </a:avLst>
            </a:prstGeom>
            <a:solidFill>
              <a:srgbClr val="223052"/>
            </a:solidFill>
            <a:ln>
              <a:noFill/>
            </a:ln>
          </p:spPr>
          <p:txBody>
            <a:bodyPr/>
            <a:lstStyle/>
            <a:p/>
          </p:txBody>
        </p:sp>
        <p:sp>
          <p:nvSpPr>
            <p:cNvPr id="48" name="cell48"/>
            <p:cNvSpPr/>
            <p:nvPr/>
          </p:nvSpPr>
          <p:spPr>
            <a:xfrm>
              <a:off x="5862800" y="3298036"/>
              <a:ext cx="205200" cy="831336"/>
            </a:xfrm>
            <a:prstGeom prst="roundRect">
              <a:avLst>
                <a:gd name="adj" fmla="val 18000"/>
              </a:avLst>
            </a:prstGeom>
            <a:solidFill>
              <a:srgbClr val="223052"/>
            </a:solidFill>
            <a:ln>
              <a:noFill/>
            </a:ln>
          </p:spPr>
          <p:txBody>
            <a:bodyPr/>
            <a:lstStyle/>
            <a:p/>
          </p:txBody>
        </p:sp>
        <p:sp>
          <p:nvSpPr>
            <p:cNvPr id="49" name="cell49"/>
            <p:cNvSpPr/>
            <p:nvPr/>
          </p:nvSpPr>
          <p:spPr>
            <a:xfrm>
              <a:off x="6124000" y="3298036"/>
              <a:ext cx="205200" cy="831336"/>
            </a:xfrm>
            <a:prstGeom prst="roundRect">
              <a:avLst>
                <a:gd name="adj" fmla="val 18000"/>
              </a:avLst>
            </a:prstGeom>
            <a:solidFill>
              <a:srgbClr val="223052"/>
            </a:solidFill>
            <a:ln>
              <a:noFill/>
            </a:ln>
          </p:spPr>
          <p:txBody>
            <a:bodyPr/>
            <a:lstStyle/>
            <a:p/>
          </p:txBody>
        </p:sp>
        <p:sp>
          <p:nvSpPr>
            <p:cNvPr id="50" name="cell50"/>
            <p:cNvSpPr/>
            <p:nvPr/>
          </p:nvSpPr>
          <p:spPr>
            <a:xfrm>
              <a:off x="6385200" y="3298036"/>
              <a:ext cx="205200" cy="831336"/>
            </a:xfrm>
            <a:prstGeom prst="roundRect">
              <a:avLst>
                <a:gd name="adj" fmla="val 18000"/>
              </a:avLst>
            </a:prstGeom>
            <a:solidFill>
              <a:srgbClr val="223052"/>
            </a:solidFill>
            <a:ln>
              <a:noFill/>
            </a:ln>
          </p:spPr>
          <p:txBody>
            <a:bodyPr/>
            <a:lstStyle/>
            <a:p/>
          </p:txBody>
        </p:sp>
        <p:sp>
          <p:nvSpPr>
            <p:cNvPr id="51" name="cell51"/>
            <p:cNvSpPr/>
            <p:nvPr/>
          </p:nvSpPr>
          <p:spPr>
            <a:xfrm>
              <a:off x="6646400" y="3298036"/>
              <a:ext cx="205200" cy="831336"/>
            </a:xfrm>
            <a:prstGeom prst="roundRect">
              <a:avLst>
                <a:gd name="adj" fmla="val 18000"/>
              </a:avLst>
            </a:prstGeom>
            <a:solidFill>
              <a:srgbClr val="223052"/>
            </a:solidFill>
            <a:ln>
              <a:noFill/>
            </a:ln>
          </p:spPr>
          <p:txBody>
            <a:bodyPr/>
            <a:lstStyle/>
            <a:p/>
          </p:txBody>
        </p:sp>
        <p:sp>
          <p:nvSpPr>
            <p:cNvPr id="52" name="cell52"/>
            <p:cNvSpPr/>
            <p:nvPr/>
          </p:nvSpPr>
          <p:spPr>
            <a:xfrm>
              <a:off x="6907600" y="3298036"/>
              <a:ext cx="205200" cy="831336"/>
            </a:xfrm>
            <a:prstGeom prst="roundRect">
              <a:avLst>
                <a:gd name="adj" fmla="val 18000"/>
              </a:avLst>
            </a:prstGeom>
            <a:solidFill>
              <a:srgbClr val="223052"/>
            </a:solidFill>
            <a:ln>
              <a:noFill/>
            </a:ln>
          </p:spPr>
          <p:txBody>
            <a:bodyPr/>
            <a:lstStyle/>
            <a:p/>
          </p:txBody>
        </p:sp>
        <p:sp>
          <p:nvSpPr>
            <p:cNvPr id="53" name="cell53"/>
            <p:cNvSpPr/>
            <p:nvPr/>
          </p:nvSpPr>
          <p:spPr>
            <a:xfrm>
              <a:off x="7168800" y="3298036"/>
              <a:ext cx="205200" cy="831336"/>
            </a:xfrm>
            <a:prstGeom prst="roundRect">
              <a:avLst>
                <a:gd name="adj" fmla="val 18000"/>
              </a:avLst>
            </a:prstGeom>
            <a:solidFill>
              <a:srgbClr val="223052"/>
            </a:solidFill>
            <a:ln>
              <a:noFill/>
            </a:ln>
          </p:spPr>
          <p:txBody>
            <a:bodyPr/>
            <a:lstStyle/>
            <a:p/>
          </p:txBody>
        </p:sp>
        <p:sp>
          <p:nvSpPr>
            <p:cNvPr id="54" name="cell54"/>
            <p:cNvSpPr/>
            <p:nvPr/>
          </p:nvSpPr>
          <p:spPr>
            <a:xfrm>
              <a:off x="7430000" y="3298036"/>
              <a:ext cx="205200" cy="831336"/>
            </a:xfrm>
            <a:prstGeom prst="roundRect">
              <a:avLst>
                <a:gd name="adj" fmla="val 18000"/>
              </a:avLst>
            </a:prstGeom>
            <a:solidFill>
              <a:srgbClr val="223052"/>
            </a:solidFill>
            <a:ln>
              <a:noFill/>
            </a:ln>
          </p:spPr>
          <p:txBody>
            <a:bodyPr/>
            <a:lstStyle/>
            <a:p/>
          </p:txBody>
        </p:sp>
        <p:sp>
          <p:nvSpPr>
            <p:cNvPr id="55" name="cell55"/>
            <p:cNvSpPr/>
            <p:nvPr/>
          </p:nvSpPr>
          <p:spPr>
            <a:xfrm>
              <a:off x="7691200" y="3298036"/>
              <a:ext cx="205200" cy="831336"/>
            </a:xfrm>
            <a:prstGeom prst="roundRect">
              <a:avLst>
                <a:gd name="adj" fmla="val 18000"/>
              </a:avLst>
            </a:prstGeom>
            <a:solidFill>
              <a:srgbClr val="223052"/>
            </a:solidFill>
            <a:ln>
              <a:noFill/>
            </a:ln>
          </p:spPr>
          <p:txBody>
            <a:bodyPr/>
            <a:lstStyle/>
            <a:p/>
          </p:txBody>
        </p:sp>
        <p:sp>
          <p:nvSpPr>
            <p:cNvPr id="56" name="cell56"/>
            <p:cNvSpPr/>
            <p:nvPr/>
          </p:nvSpPr>
          <p:spPr>
            <a:xfrm>
              <a:off x="7952400" y="3298036"/>
              <a:ext cx="205200" cy="831336"/>
            </a:xfrm>
            <a:prstGeom prst="roundRect">
              <a:avLst>
                <a:gd name="adj" fmla="val 18000"/>
              </a:avLst>
            </a:prstGeom>
            <a:solidFill>
              <a:srgbClr val="223052"/>
            </a:solidFill>
            <a:ln>
              <a:noFill/>
            </a:ln>
          </p:spPr>
          <p:txBody>
            <a:bodyPr/>
            <a:lstStyle/>
            <a:p/>
          </p:txBody>
        </p:sp>
        <p:sp>
          <p:nvSpPr>
            <p:cNvPr id="57" name="cell57"/>
            <p:cNvSpPr/>
            <p:nvPr/>
          </p:nvSpPr>
          <p:spPr>
            <a:xfrm>
              <a:off x="8213600" y="3298036"/>
              <a:ext cx="205200" cy="831336"/>
            </a:xfrm>
            <a:prstGeom prst="roundRect">
              <a:avLst>
                <a:gd name="adj" fmla="val 18000"/>
              </a:avLst>
            </a:prstGeom>
            <a:solidFill>
              <a:srgbClr val="223052"/>
            </a:solidFill>
            <a:ln>
              <a:noFill/>
            </a:ln>
          </p:spPr>
          <p:txBody>
            <a:bodyPr/>
            <a:lstStyle/>
            <a:p/>
          </p:txBody>
        </p:sp>
        <p:sp>
          <p:nvSpPr>
            <p:cNvPr id="58" name="cell58"/>
            <p:cNvSpPr/>
            <p:nvPr/>
          </p:nvSpPr>
          <p:spPr>
            <a:xfrm>
              <a:off x="8474800" y="3298036"/>
              <a:ext cx="205200" cy="831336"/>
            </a:xfrm>
            <a:prstGeom prst="roundRect">
              <a:avLst>
                <a:gd name="adj" fmla="val 18000"/>
              </a:avLst>
            </a:prstGeom>
            <a:solidFill>
              <a:srgbClr val="223052"/>
            </a:solidFill>
            <a:ln>
              <a:noFill/>
            </a:ln>
          </p:spPr>
          <p:txBody>
            <a:bodyPr/>
            <a:lstStyle/>
            <a:p/>
          </p:txBody>
        </p:sp>
        <p:sp>
          <p:nvSpPr>
            <p:cNvPr id="59" name="cell59"/>
            <p:cNvSpPr/>
            <p:nvPr/>
          </p:nvSpPr>
          <p:spPr>
            <a:xfrm>
              <a:off x="8736000" y="3298036"/>
              <a:ext cx="205200" cy="831336"/>
            </a:xfrm>
            <a:prstGeom prst="roundRect">
              <a:avLst>
                <a:gd name="adj" fmla="val 18000"/>
              </a:avLst>
            </a:prstGeom>
            <a:solidFill>
              <a:srgbClr val="223052"/>
            </a:solidFill>
            <a:ln>
              <a:noFill/>
            </a:ln>
          </p:spPr>
          <p:txBody>
            <a:bodyPr/>
            <a:lstStyle/>
            <a:p/>
          </p:txBody>
        </p:sp>
        <p:sp>
          <p:nvSpPr>
            <p:cNvPr id="60" name="cell60"/>
            <p:cNvSpPr/>
            <p:nvPr/>
          </p:nvSpPr>
          <p:spPr>
            <a:xfrm>
              <a:off x="8997200" y="3298036"/>
              <a:ext cx="205200" cy="831336"/>
            </a:xfrm>
            <a:prstGeom prst="roundRect">
              <a:avLst>
                <a:gd name="adj" fmla="val 18000"/>
              </a:avLst>
            </a:prstGeom>
            <a:solidFill>
              <a:srgbClr val="223052"/>
            </a:solidFill>
            <a:ln>
              <a:noFill/>
            </a:ln>
          </p:spPr>
          <p:txBody>
            <a:bodyPr/>
            <a:lstStyle/>
            <a:p/>
          </p:txBody>
        </p:sp>
        <p:sp>
          <p:nvSpPr>
            <p:cNvPr id="61" name="cell61"/>
            <p:cNvSpPr/>
            <p:nvPr/>
          </p:nvSpPr>
          <p:spPr>
            <a:xfrm>
              <a:off x="9258400" y="3298036"/>
              <a:ext cx="205200" cy="831336"/>
            </a:xfrm>
            <a:prstGeom prst="roundRect">
              <a:avLst>
                <a:gd name="adj" fmla="val 18000"/>
              </a:avLst>
            </a:prstGeom>
            <a:solidFill>
              <a:srgbClr val="223052"/>
            </a:solidFill>
            <a:ln>
              <a:noFill/>
            </a:ln>
          </p:spPr>
          <p:txBody>
            <a:bodyPr/>
            <a:lstStyle/>
            <a:p/>
          </p:txBody>
        </p:sp>
        <p:sp>
          <p:nvSpPr>
            <p:cNvPr id="62" name="cell62"/>
            <p:cNvSpPr/>
            <p:nvPr/>
          </p:nvSpPr>
          <p:spPr>
            <a:xfrm>
              <a:off x="9519600" y="3298036"/>
              <a:ext cx="205200" cy="831336"/>
            </a:xfrm>
            <a:prstGeom prst="roundRect">
              <a:avLst>
                <a:gd name="adj" fmla="val 18000"/>
              </a:avLst>
            </a:prstGeom>
            <a:solidFill>
              <a:srgbClr val="223052"/>
            </a:solidFill>
            <a:ln>
              <a:noFill/>
            </a:ln>
          </p:spPr>
          <p:txBody>
            <a:bodyPr/>
            <a:lstStyle/>
            <a:p/>
          </p:txBody>
        </p:sp>
        <p:sp>
          <p:nvSpPr>
            <p:cNvPr id="63" name="cell63"/>
            <p:cNvSpPr/>
            <p:nvPr/>
          </p:nvSpPr>
          <p:spPr>
            <a:xfrm>
              <a:off x="9780800" y="3298036"/>
              <a:ext cx="205200" cy="831336"/>
            </a:xfrm>
            <a:prstGeom prst="roundRect">
              <a:avLst>
                <a:gd name="adj" fmla="val 18000"/>
              </a:avLst>
            </a:prstGeom>
            <a:solidFill>
              <a:srgbClr val="223052"/>
            </a:solidFill>
            <a:ln>
              <a:noFill/>
            </a:ln>
          </p:spPr>
          <p:txBody>
            <a:bodyPr/>
            <a:lstStyle/>
            <a:p/>
          </p:txBody>
        </p:sp>
        <p:sp>
          <p:nvSpPr>
            <p:cNvPr id="64" name="cell64"/>
            <p:cNvSpPr/>
            <p:nvPr/>
          </p:nvSpPr>
          <p:spPr>
            <a:xfrm>
              <a:off x="10042000" y="3298036"/>
              <a:ext cx="205200" cy="831336"/>
            </a:xfrm>
            <a:prstGeom prst="roundRect">
              <a:avLst>
                <a:gd name="adj" fmla="val 18000"/>
              </a:avLst>
            </a:prstGeom>
            <a:solidFill>
              <a:srgbClr val="223052"/>
            </a:solidFill>
            <a:ln>
              <a:noFill/>
            </a:ln>
          </p:spPr>
          <p:txBody>
            <a:bodyPr/>
            <a:lstStyle/>
            <a:p/>
          </p:txBody>
        </p:sp>
        <p:sp>
          <p:nvSpPr>
            <p:cNvPr id="65" name="cell65"/>
            <p:cNvSpPr/>
            <p:nvPr/>
          </p:nvSpPr>
          <p:spPr>
            <a:xfrm>
              <a:off x="10303200" y="3298036"/>
              <a:ext cx="205200" cy="831336"/>
            </a:xfrm>
            <a:prstGeom prst="roundRect">
              <a:avLst>
                <a:gd name="adj" fmla="val 18000"/>
              </a:avLst>
            </a:prstGeom>
            <a:solidFill>
              <a:srgbClr val="223052"/>
            </a:solidFill>
            <a:ln>
              <a:noFill/>
            </a:ln>
          </p:spPr>
          <p:txBody>
            <a:bodyPr/>
            <a:lstStyle/>
            <a:p/>
          </p:txBody>
        </p:sp>
        <p:sp>
          <p:nvSpPr>
            <p:cNvPr id="66" name="cell66"/>
            <p:cNvSpPr/>
            <p:nvPr/>
          </p:nvSpPr>
          <p:spPr>
            <a:xfrm>
              <a:off x="10564400" y="3298036"/>
              <a:ext cx="205200" cy="831336"/>
            </a:xfrm>
            <a:prstGeom prst="roundRect">
              <a:avLst>
                <a:gd name="adj" fmla="val 18000"/>
              </a:avLst>
            </a:prstGeom>
            <a:solidFill>
              <a:srgbClr val="223052"/>
            </a:solidFill>
            <a:ln>
              <a:noFill/>
            </a:ln>
          </p:spPr>
          <p:txBody>
            <a:bodyPr/>
            <a:lstStyle/>
            <a:p/>
          </p:txBody>
        </p:sp>
        <p:sp>
          <p:nvSpPr>
            <p:cNvPr id="67" name="cell67"/>
            <p:cNvSpPr/>
            <p:nvPr/>
          </p:nvSpPr>
          <p:spPr>
            <a:xfrm>
              <a:off x="10825600" y="3298036"/>
              <a:ext cx="205200" cy="831336"/>
            </a:xfrm>
            <a:prstGeom prst="roundRect">
              <a:avLst>
                <a:gd name="adj" fmla="val 18000"/>
              </a:avLst>
            </a:prstGeom>
            <a:solidFill>
              <a:srgbClr val="223052"/>
            </a:solidFill>
            <a:ln>
              <a:noFill/>
            </a:ln>
          </p:spPr>
          <p:txBody>
            <a:bodyPr/>
            <a:lstStyle/>
            <a:p/>
          </p:txBody>
        </p:sp>
        <p:sp>
          <p:nvSpPr>
            <p:cNvPr id="68" name="cell68"/>
            <p:cNvSpPr/>
            <p:nvPr/>
          </p:nvSpPr>
          <p:spPr>
            <a:xfrm>
              <a:off x="11086800" y="3298036"/>
              <a:ext cx="205200" cy="831336"/>
            </a:xfrm>
            <a:prstGeom prst="roundRect">
              <a:avLst>
                <a:gd name="adj" fmla="val 18000"/>
              </a:avLst>
            </a:prstGeom>
            <a:solidFill>
              <a:srgbClr val="223052"/>
            </a:solidFill>
            <a:ln>
              <a:noFill/>
            </a:ln>
          </p:spPr>
          <p:txBody>
            <a:bodyPr/>
            <a:lstStyle/>
            <a:p/>
          </p:txBody>
        </p:sp>
        <p:sp>
          <p:nvSpPr>
            <p:cNvPr id="69" name="tb69"/>
            <p:cNvSpPr txBox="1"/>
            <p:nvPr/>
          </p:nvSpPr>
          <p:spPr>
            <a:xfrm>
              <a:off x="900000" y="4249372"/>
              <a:ext cx="10392000" cy="642939"/>
            </a:xfrm>
            <a:prstGeom prst="rect">
              <a:avLst/>
            </a:prstGeom>
            <a:noFill/>
          </p:spPr>
          <p:txBody>
            <a:bodyPr wrap="square" anchor="t" lIns="0" tIns="0" rIns="0" bIns="0">
              <a:normAutofit/>
            </a:bodyPr>
            <a:lstStyle/>
            <a:p>
              <a:pPr/>
              <a:r>
                <a:rPr lang="en-US" sz="1350">
                  <a:solidFill>
                    <a:srgbClr val="8FA0B8"/>
                  </a:solidFill>
                  <a:latin typeface="Segoe UI"/>
                </a:rPr>
                <a:t>Each cell is one finished job; the filled cells are this week's. 0 approved strategy moves have run to the end (approvals are deliberately not counted), and 41 times somebody ran a teammate's skill instead of building their own, from 8 skills on the shelf.</a:t>
              </a:r>
            </a:p>
          </p:txBody>
        </p:sp>
        <p:sp>
          <p:nvSpPr>
            <p:cNvPr id="70" name="tb70"/>
            <p:cNvSpPr txBox="1"/>
            <p:nvPr/>
          </p:nvSpPr>
          <p:spPr>
            <a:xfrm>
              <a:off x="900000" y="4902311"/>
              <a:ext cx="10392000" cy="547689"/>
            </a:xfrm>
            <a:prstGeom prst="rect">
              <a:avLst/>
            </a:prstGeom>
            <a:noFill/>
          </p:spPr>
          <p:txBody>
            <a:bodyPr wrap="square" anchor="t" lIns="0" tIns="0" rIns="0" bIns="0">
              <a:normAutofit/>
            </a:bodyPr>
            <a:lstStyle/>
            <a:p>
              <a:pPr/>
              <a:r>
                <a:rPr lang="en-US" sz="1150">
                  <a:solidFill>
                    <a:srgbClr val="8FA0B8"/>
                  </a:solidFill>
                  <a:latin typeface="Segoe UI"/>
                </a:rPr>
                <a:t>A board has been shown licence counts and login charts for two years and has learned to distrust both; this page counts FINISHED WORK. Aggregate event counts from your own tenant, recorded when the thing happened — nothing here is a survey answer, an estimate or a login, and no figure can be traced to a person.</a:t>
              </a:r>
            </a:p>
          </p:txBody>
        </p:sp>
      </p:grpSp>
      <p:sp>
        <p:nvSpPr>
          <p:cNvPr id="76" name="tb76"/>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Whether the work is real and habitual rather than a launch spike — the seven-day figure beside the total is what tells you which.</a:t>
            </a:r>
          </a:p>
        </p:txBody>
      </p:sp>
      <p:sp>
        <p:nvSpPr>
          <p:cNvPr id="72" name="tb72"/>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Value Report · Contoso — evaluation copy · do not redistribute · counted, attested and causal — never modelled</a:t>
            </a:r>
          </a:p>
          <a:p>
            <a:pPr/>
            <a:r>
              <a:rPr lang="en-US" sz="1000">
                <a:solidFill>
                  <a:srgbClr val="8FA0B8"/>
                </a:solidFill>
                <a:latin typeface="Segoe UI"/>
              </a:rPr>
              <a:t>Count your own return in 30 minutes — aristo.phoenixhalo.com/example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95" name="tb95"/>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2 · HOW MUCH TIME CAME BACK?</a:t>
            </a:r>
          </a:p>
        </p:txBody>
      </p:sp>
      <p:sp>
        <p:nvSpPr>
          <p:cNvPr id="96" name="r96"/>
          <p:cNvSpPr/>
          <p:nvPr/>
        </p:nvSpPr>
        <p:spPr>
          <a:xfrm>
            <a:off x="900000" y="980000"/>
            <a:ext cx="1400000" cy="50000"/>
          </a:xfrm>
          <a:prstGeom prst="rect">
            <a:avLst/>
          </a:prstGeom>
          <a:solidFill>
            <a:srgbClr val="3D7BFF"/>
          </a:solidFill>
          <a:ln>
            <a:noFill/>
          </a:ln>
        </p:spPr>
        <p:txBody>
          <a:bodyPr/>
          <a:lstStyle/>
          <a:p/>
        </p:txBody>
      </p:sp>
      <p:sp>
        <p:nvSpPr>
          <p:cNvPr id="97" name="tb97"/>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12 net hours came back last period, worth $540 a month at your own rate.</a:t>
            </a:r>
          </a:p>
        </p:txBody>
      </p:sp>
      <p:grpSp>
        <p:nvGrpSpPr>
          <p:cNvPr id="93" name="inst-balance-93" descr="aristo-instrument kind=balance cx=10392000 cy=3300000 canvas=0.4101"/>
          <p:cNvGrpSpPr/>
          <p:nvPr/>
        </p:nvGrpSpPr>
        <p:grpSpPr>
          <a:xfrm>
            <a:off x="900000" y="2150000"/>
            <a:ext cx="10392000" cy="3300000"/>
            <a:chOff x="900000" y="2150000"/>
            <a:chExt cx="10392000" cy="3300000"/>
          </a:xfrm>
        </p:grpSpPr>
        <p:sp>
          <p:nvSpPr>
            <p:cNvPr id="77" name="tb77"/>
            <p:cNvSpPr txBox="1"/>
            <p:nvPr/>
          </p:nvSpPr>
          <p:spPr>
            <a:xfrm>
              <a:off x="900000" y="2150000"/>
              <a:ext cx="10392000" cy="262838"/>
            </a:xfrm>
            <a:prstGeom prst="rect">
              <a:avLst/>
            </a:prstGeom>
            <a:noFill/>
          </p:spPr>
          <p:txBody>
            <a:bodyPr wrap="square" anchor="t">
              <a:normAutofit/>
            </a:bodyPr>
            <a:lstStyle/>
            <a:p>
              <a:pPr/>
              <a:r>
                <a:rPr lang="en-US" sz="1150" b="1" spc="120" cap="all">
                  <a:solidFill>
                    <a:srgbClr val="8FA0B8"/>
                  </a:solidFill>
                  <a:latin typeface="Segoe UI"/>
                </a:rPr>
                <a:t>Hours your people recorded as gained</a:t>
              </a:r>
            </a:p>
          </p:txBody>
        </p:sp>
        <p:sp>
          <p:nvSpPr>
            <p:cNvPr id="78" name="track78"/>
            <p:cNvSpPr/>
            <p:nvPr/>
          </p:nvSpPr>
          <p:spPr>
            <a:xfrm>
              <a:off x="900000" y="2412838"/>
              <a:ext cx="10392000" cy="438063"/>
            </a:xfrm>
            <a:prstGeom prst="roundRect">
              <a:avLst>
                <a:gd name="adj" fmla="val 14000"/>
              </a:avLst>
            </a:prstGeom>
            <a:solidFill>
              <a:srgbClr val="223052"/>
            </a:solidFill>
            <a:ln>
              <a:noFill/>
            </a:ln>
          </p:spPr>
          <p:txBody>
            <a:bodyPr/>
            <a:lstStyle/>
            <a:p/>
          </p:txBody>
        </p:sp>
        <p:sp>
          <p:nvSpPr>
            <p:cNvPr id="79" name="fill79"/>
            <p:cNvSpPr/>
            <p:nvPr/>
          </p:nvSpPr>
          <p:spPr>
            <a:xfrm>
              <a:off x="900000" y="2412838"/>
              <a:ext cx="10392000" cy="438063"/>
            </a:xfrm>
            <a:prstGeom prst="roundRect">
              <a:avLst>
                <a:gd name="adj" fmla="val 14000"/>
              </a:avLst>
            </a:prstGeom>
            <a:solidFill>
              <a:srgbClr val="3FB68B"/>
            </a:solidFill>
            <a:ln>
              <a:noFill/>
            </a:ln>
          </p:spPr>
          <p:txBody>
            <a:bodyPr/>
            <a:lstStyle/>
            <a:p/>
          </p:txBody>
        </p:sp>
        <p:sp>
          <p:nvSpPr>
            <p:cNvPr id="80" name="lbl-gained-out=0-fw=10392000-ew=853440-tb80"/>
            <p:cNvSpPr txBox="1"/>
            <p:nvPr/>
          </p:nvSpPr>
          <p:spPr>
            <a:xfrm>
              <a:off x="900000" y="2411779"/>
              <a:ext cx="10242000" cy="300000"/>
            </a:xfrm>
            <a:prstGeom prst="rect">
              <a:avLst/>
            </a:prstGeom>
            <a:noFill/>
          </p:spPr>
          <p:txBody>
            <a:bodyPr wrap="square" anchor="t" lIns="0" tIns="0" rIns="0" bIns="0">
              <a:normAutofit/>
            </a:bodyPr>
            <a:lstStyle/>
            <a:p>
              <a:pPr algn="r"/>
              <a:r>
                <a:rPr lang="en-US" sz="1500" b="1">
                  <a:solidFill>
                    <a:srgbClr val="F5F7FA"/>
                  </a:solidFill>
                  <a:latin typeface="Segoe UI"/>
                </a:rPr>
                <a:t>15 hours</a:t>
              </a:r>
            </a:p>
          </p:txBody>
        </p:sp>
        <p:sp>
          <p:nvSpPr>
            <p:cNvPr id="81" name="tb81"/>
            <p:cNvSpPr txBox="1"/>
            <p:nvPr/>
          </p:nvSpPr>
          <p:spPr>
            <a:xfrm>
              <a:off x="900000" y="3026125"/>
              <a:ext cx="10392000" cy="262838"/>
            </a:xfrm>
            <a:prstGeom prst="rect">
              <a:avLst/>
            </a:prstGeom>
            <a:noFill/>
          </p:spPr>
          <p:txBody>
            <a:bodyPr wrap="square" anchor="t">
              <a:normAutofit/>
            </a:bodyPr>
            <a:lstStyle/>
            <a:p>
              <a:pPr/>
              <a:r>
                <a:rPr lang="en-US" sz="1150" b="1" spc="120" cap="all">
                  <a:solidFill>
                    <a:srgbClr val="8FA0B8"/>
                  </a:solidFill>
                  <a:latin typeface="Segoe UI"/>
                </a:rPr>
                <a:t>Hours the same people recorded as lost — subtracted in the same ledger</a:t>
              </a:r>
            </a:p>
          </p:txBody>
        </p:sp>
        <p:sp>
          <p:nvSpPr>
            <p:cNvPr id="82" name="track82"/>
            <p:cNvSpPr/>
            <p:nvPr/>
          </p:nvSpPr>
          <p:spPr>
            <a:xfrm>
              <a:off x="900000" y="3288963"/>
              <a:ext cx="10392000" cy="438063"/>
            </a:xfrm>
            <a:prstGeom prst="roundRect">
              <a:avLst>
                <a:gd name="adj" fmla="val 14000"/>
              </a:avLst>
            </a:prstGeom>
            <a:solidFill>
              <a:srgbClr val="223052"/>
            </a:solidFill>
            <a:ln>
              <a:noFill/>
            </a:ln>
          </p:spPr>
          <p:txBody>
            <a:bodyPr/>
            <a:lstStyle/>
            <a:p/>
          </p:txBody>
        </p:sp>
        <p:sp>
          <p:nvSpPr>
            <p:cNvPr id="83" name="fill83"/>
            <p:cNvSpPr/>
            <p:nvPr/>
          </p:nvSpPr>
          <p:spPr>
            <a:xfrm>
              <a:off x="900000" y="3288963"/>
              <a:ext cx="2078400" cy="438063"/>
            </a:xfrm>
            <a:prstGeom prst="roundRect">
              <a:avLst>
                <a:gd name="adj" fmla="val 14000"/>
              </a:avLst>
            </a:prstGeom>
            <a:solidFill>
              <a:srgbClr val="D9A62E"/>
            </a:solidFill>
            <a:ln>
              <a:noFill/>
            </a:ln>
          </p:spPr>
          <p:txBody>
            <a:bodyPr/>
            <a:lstStyle/>
            <a:p/>
          </p:txBody>
        </p:sp>
        <p:sp>
          <p:nvSpPr>
            <p:cNvPr id="84" name="lbl-lost-out=0-fw=2078400-ew=746760-tb84"/>
            <p:cNvSpPr txBox="1"/>
            <p:nvPr/>
          </p:nvSpPr>
          <p:spPr>
            <a:xfrm>
              <a:off x="900000" y="3287904"/>
              <a:ext cx="1928400" cy="300000"/>
            </a:xfrm>
            <a:prstGeom prst="rect">
              <a:avLst/>
            </a:prstGeom>
            <a:noFill/>
          </p:spPr>
          <p:txBody>
            <a:bodyPr wrap="square" anchor="t" lIns="0" tIns="0" rIns="0" bIns="0">
              <a:normAutofit/>
            </a:bodyPr>
            <a:lstStyle/>
            <a:p>
              <a:pPr algn="r"/>
              <a:r>
                <a:rPr lang="en-US" sz="1500" b="1">
                  <a:solidFill>
                    <a:srgbClr val="F5F7FA"/>
                  </a:solidFill>
                  <a:latin typeface="Segoe UI"/>
                </a:rPr>
                <a:t>3 hours</a:t>
              </a:r>
            </a:p>
          </p:txBody>
        </p:sp>
        <p:sp>
          <p:nvSpPr>
            <p:cNvPr id="85" name="axis85"/>
            <p:cNvSpPr/>
            <p:nvPr/>
          </p:nvSpPr>
          <p:spPr>
            <a:xfrm>
              <a:off x="900000" y="4092250"/>
              <a:ext cx="10392000" cy="0"/>
            </a:xfrm>
            <a:prstGeom prst="line">
              <a:avLst/>
            </a:prstGeom>
            <a:noFill/>
            <a:ln w="9525">
              <a:solidFill>
                <a:srgbClr val="3A4568"/>
              </a:solidFill>
            </a:ln>
          </p:spPr>
          <p:txBody>
            <a:bodyPr/>
            <a:lstStyle/>
            <a:p/>
          </p:txBody>
        </p:sp>
        <p:sp>
          <p:nvSpPr>
            <p:cNvPr id="86" name="tick86"/>
            <p:cNvSpPr/>
            <p:nvPr/>
          </p:nvSpPr>
          <p:spPr>
            <a:xfrm>
              <a:off x="900000" y="4022250"/>
              <a:ext cx="0" cy="70000"/>
            </a:xfrm>
            <a:prstGeom prst="line">
              <a:avLst/>
            </a:prstGeom>
            <a:noFill/>
            <a:ln w="9525">
              <a:solidFill>
                <a:srgbClr val="3A4568"/>
              </a:solidFill>
            </a:ln>
          </p:spPr>
          <p:txBody>
            <a:bodyPr/>
            <a:lstStyle/>
            <a:p/>
          </p:txBody>
        </p:sp>
        <p:sp>
          <p:nvSpPr>
            <p:cNvPr id="87" name="tb87"/>
            <p:cNvSpPr txBox="1"/>
            <p:nvPr/>
          </p:nvSpPr>
          <p:spPr>
            <a:xfrm>
              <a:off x="900000" y="4142250"/>
              <a:ext cx="246464" cy="240000"/>
            </a:xfrm>
            <a:prstGeom prst="rect">
              <a:avLst/>
            </a:prstGeom>
            <a:noFill/>
          </p:spPr>
          <p:txBody>
            <a:bodyPr wrap="square" anchor="t" lIns="0" tIns="0" rIns="0" bIns="0">
              <a:normAutofit/>
            </a:bodyPr>
            <a:lstStyle/>
            <a:p>
              <a:pPr algn="l"/>
              <a:r>
                <a:rPr lang="en-US" sz="1100">
                  <a:solidFill>
                    <a:srgbClr val="8FA0B8"/>
                  </a:solidFill>
                  <a:latin typeface="Segoe UI"/>
                </a:rPr>
                <a:t>0h</a:t>
              </a:r>
            </a:p>
          </p:txBody>
        </p:sp>
        <p:sp>
          <p:nvSpPr>
            <p:cNvPr id="88" name="tick88"/>
            <p:cNvSpPr/>
            <p:nvPr/>
          </p:nvSpPr>
          <p:spPr>
            <a:xfrm>
              <a:off x="6096000" y="4022250"/>
              <a:ext cx="0" cy="70000"/>
            </a:xfrm>
            <a:prstGeom prst="line">
              <a:avLst/>
            </a:prstGeom>
            <a:noFill/>
            <a:ln w="9525">
              <a:solidFill>
                <a:srgbClr val="3A4568"/>
              </a:solidFill>
            </a:ln>
          </p:spPr>
          <p:txBody>
            <a:bodyPr/>
            <a:lstStyle/>
            <a:p/>
          </p:txBody>
        </p:sp>
        <p:sp>
          <p:nvSpPr>
            <p:cNvPr id="89" name="tb89"/>
            <p:cNvSpPr txBox="1"/>
            <p:nvPr/>
          </p:nvSpPr>
          <p:spPr>
            <a:xfrm>
              <a:off x="5972768" y="4142250"/>
              <a:ext cx="246464" cy="240000"/>
            </a:xfrm>
            <a:prstGeom prst="rect">
              <a:avLst/>
            </a:prstGeom>
            <a:noFill/>
          </p:spPr>
          <p:txBody>
            <a:bodyPr wrap="square" anchor="t" lIns="0" tIns="0" rIns="0" bIns="0">
              <a:normAutofit/>
            </a:bodyPr>
            <a:lstStyle/>
            <a:p>
              <a:pPr algn="ctr"/>
              <a:r>
                <a:rPr lang="en-US" sz="1100">
                  <a:solidFill>
                    <a:srgbClr val="8FA0B8"/>
                  </a:solidFill>
                  <a:latin typeface="Segoe UI"/>
                </a:rPr>
                <a:t>8h</a:t>
              </a:r>
            </a:p>
          </p:txBody>
        </p:sp>
        <p:sp>
          <p:nvSpPr>
            <p:cNvPr id="90" name="tick90"/>
            <p:cNvSpPr/>
            <p:nvPr/>
          </p:nvSpPr>
          <p:spPr>
            <a:xfrm>
              <a:off x="11292000" y="4022250"/>
              <a:ext cx="0" cy="70000"/>
            </a:xfrm>
            <a:prstGeom prst="line">
              <a:avLst/>
            </a:prstGeom>
            <a:noFill/>
            <a:ln w="9525">
              <a:solidFill>
                <a:srgbClr val="3A4568"/>
              </a:solidFill>
            </a:ln>
          </p:spPr>
          <p:txBody>
            <a:bodyPr/>
            <a:lstStyle/>
            <a:p/>
          </p:txBody>
        </p:sp>
        <p:sp>
          <p:nvSpPr>
            <p:cNvPr id="91" name="tb91"/>
            <p:cNvSpPr txBox="1"/>
            <p:nvPr/>
          </p:nvSpPr>
          <p:spPr>
            <a:xfrm>
              <a:off x="10967304" y="4142250"/>
              <a:ext cx="324696" cy="240000"/>
            </a:xfrm>
            <a:prstGeom prst="rect">
              <a:avLst/>
            </a:prstGeom>
            <a:noFill/>
          </p:spPr>
          <p:txBody>
            <a:bodyPr wrap="square" anchor="t" lIns="0" tIns="0" rIns="0" bIns="0">
              <a:normAutofit/>
            </a:bodyPr>
            <a:lstStyle/>
            <a:p>
              <a:pPr algn="r"/>
              <a:r>
                <a:rPr lang="en-US" sz="1100">
                  <a:solidFill>
                    <a:srgbClr val="8FA0B8"/>
                  </a:solidFill>
                  <a:latin typeface="Segoe UI"/>
                </a:rPr>
                <a:t>15h</a:t>
              </a:r>
            </a:p>
          </p:txBody>
        </p:sp>
        <p:sp>
          <p:nvSpPr>
            <p:cNvPr id="92" name="tb92"/>
            <p:cNvSpPr txBox="1"/>
            <p:nvPr/>
          </p:nvSpPr>
          <p:spPr>
            <a:xfrm>
              <a:off x="900000" y="4402250"/>
              <a:ext cx="10392000" cy="1047750"/>
            </a:xfrm>
            <a:prstGeom prst="rect">
              <a:avLst/>
            </a:prstGeom>
            <a:noFill/>
          </p:spPr>
          <p:txBody>
            <a:bodyPr wrap="square" anchor="t" lIns="0" tIns="0" rIns="0" bIns="0">
              <a:normAutofit/>
            </a:bodyPr>
            <a:lstStyle/>
            <a:p>
              <a:pPr/>
              <a:r>
                <a:rPr lang="en-US" sz="1100">
                  <a:solidFill>
                    <a:srgbClr val="8FA0B8"/>
                  </a:solidFill>
                  <a:latin typeface="Segoe UI"/>
                </a:rPr>
                <a:t>Hours a month, one scale. Net: 12 hours came back, counted by the 7 people who did the work — worth $540 a month at $45 an hour, which is a labeled assumption. The number is allowed to go down. This is the figure every AI vendor quotes and almost none of them count; Aristo's is NET and self-attested, and a figure with a debit column is the only self-reported number a CFO can take into a board meeting. Suppressed WHOLE below a floor of five attesters — fewer than five and this deck shows no hours figure at all rather than one a small group would make identifiable. Quoted in agent-assisted hours, the same unit Microsoft's Copilot Analytics Labs publishes.</a:t>
              </a:r>
            </a:p>
          </p:txBody>
        </p:sp>
      </p:grpSp>
      <p:sp>
        <p:nvSpPr>
          <p:cNvPr id="98" name="tb98"/>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Whether to quote this figure externally. It benchmarks against a Labs read directly — with a control group behind it that a Labs read does not have.</a:t>
            </a:r>
          </a:p>
        </p:txBody>
      </p:sp>
      <p:sp>
        <p:nvSpPr>
          <p:cNvPr id="94" name="tb94"/>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Value Report · Contoso — evaluation copy · do not redistribute · counted, attested and causal — never modelled</a:t>
            </a:r>
          </a:p>
          <a:p>
            <a:pPr/>
            <a:r>
              <a:rPr lang="en-US" sz="1000">
                <a:solidFill>
                  <a:srgbClr val="8FA0B8"/>
                </a:solidFill>
                <a:latin typeface="Segoe UI"/>
              </a:rPr>
              <a:t>Count your own return in 30 minutes — aristo.phoenixhalo.com/example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124" name="tb124"/>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3 · IS IT CAUSAL — OR WOULD IT HAVE HAPPENED ANYWAY?</a:t>
            </a:r>
          </a:p>
        </p:txBody>
      </p:sp>
      <p:sp>
        <p:nvSpPr>
          <p:cNvPr id="125" name="r125"/>
          <p:cNvSpPr/>
          <p:nvPr/>
        </p:nvSpPr>
        <p:spPr>
          <a:xfrm>
            <a:off x="900000" y="980000"/>
            <a:ext cx="1400000" cy="50000"/>
          </a:xfrm>
          <a:prstGeom prst="rect">
            <a:avLst/>
          </a:prstGeom>
          <a:solidFill>
            <a:srgbClr val="3D7BFF"/>
          </a:solidFill>
          <a:ln>
            <a:noFill/>
          </a:ln>
        </p:spPr>
        <p:txBody>
          <a:bodyPr/>
          <a:lstStyle/>
          <a:p/>
        </p:txBody>
      </p:sp>
      <p:sp>
        <p:nvSpPr>
          <p:cNvPr id="126" name="tb126"/>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Yes — the helped seats are 14.0 points ahead of the ones Aristo never touched.</a:t>
            </a:r>
          </a:p>
        </p:txBody>
      </p:sp>
      <p:grpSp>
        <p:nvGrpSpPr>
          <p:cNvPr id="122" name="inst-balance-122" descr="aristo-instrument kind=balance cx=10392000 cy=3300000 canvas=0.4101"/>
          <p:cNvGrpSpPr/>
          <p:nvPr/>
        </p:nvGrpSpPr>
        <p:grpSpPr>
          <a:xfrm>
            <a:off x="900000" y="2150000"/>
            <a:ext cx="10392000" cy="3300000"/>
            <a:chOff x="900000" y="2150000"/>
            <a:chExt cx="10392000" cy="3300000"/>
          </a:xfrm>
        </p:grpSpPr>
        <p:sp>
          <p:nvSpPr>
            <p:cNvPr id="99" name="tb99"/>
            <p:cNvSpPr txBox="1"/>
            <p:nvPr/>
          </p:nvSpPr>
          <p:spPr>
            <a:xfrm>
              <a:off x="900000" y="2150000"/>
              <a:ext cx="10392000" cy="192688"/>
            </a:xfrm>
            <a:prstGeom prst="rect">
              <a:avLst/>
            </a:prstGeom>
            <a:noFill/>
          </p:spPr>
          <p:txBody>
            <a:bodyPr wrap="square" anchor="t">
              <a:normAutofit/>
            </a:bodyPr>
            <a:lstStyle/>
            <a:p>
              <a:pPr/>
              <a:r>
                <a:rPr lang="en-US" sz="1150" b="1" spc="120" cap="all">
                  <a:solidFill>
                    <a:srgbClr val="8FA0B8"/>
                  </a:solidFill>
                  <a:latin typeface="Segoe UI"/>
                </a:rPr>
                <a:t>Points of activation Aristo CAUSED, with its 95% interval</a:t>
              </a:r>
            </a:p>
          </p:txBody>
        </p:sp>
        <p:sp>
          <p:nvSpPr>
            <p:cNvPr id="100" name="track100"/>
            <p:cNvSpPr/>
            <p:nvPr/>
          </p:nvSpPr>
          <p:spPr>
            <a:xfrm>
              <a:off x="900000" y="2342688"/>
              <a:ext cx="10392000" cy="321146"/>
            </a:xfrm>
            <a:prstGeom prst="roundRect">
              <a:avLst>
                <a:gd name="adj" fmla="val 14000"/>
              </a:avLst>
            </a:prstGeom>
            <a:solidFill>
              <a:srgbClr val="223052"/>
            </a:solidFill>
            <a:ln>
              <a:noFill/>
            </a:ln>
          </p:spPr>
          <p:txBody>
            <a:bodyPr/>
            <a:lstStyle/>
            <a:p/>
          </p:txBody>
        </p:sp>
        <p:sp>
          <p:nvSpPr>
            <p:cNvPr id="101" name="fill101"/>
            <p:cNvSpPr/>
            <p:nvPr/>
          </p:nvSpPr>
          <p:spPr>
            <a:xfrm>
              <a:off x="900000" y="2342688"/>
              <a:ext cx="944727" cy="321146"/>
            </a:xfrm>
            <a:prstGeom prst="roundRect">
              <a:avLst>
                <a:gd name="adj" fmla="val 14000"/>
              </a:avLst>
            </a:prstGeom>
            <a:solidFill>
              <a:srgbClr val="3FB68B"/>
            </a:solidFill>
            <a:ln>
              <a:noFill/>
            </a:ln>
          </p:spPr>
          <p:txBody>
            <a:bodyPr/>
            <a:lstStyle/>
            <a:p/>
          </p:txBody>
        </p:sp>
        <p:sp>
          <p:nvSpPr>
            <p:cNvPr id="102" name="ci102"/>
            <p:cNvSpPr/>
            <p:nvPr/>
          </p:nvSpPr>
          <p:spPr>
            <a:xfrm>
              <a:off x="1311631" y="2586759"/>
              <a:ext cx="985216" cy="0"/>
            </a:xfrm>
            <a:prstGeom prst="line">
              <a:avLst/>
            </a:prstGeom>
            <a:noFill/>
            <a:ln w="22225">
              <a:solidFill>
                <a:srgbClr val="F5F7FA"/>
              </a:solidFill>
            </a:ln>
          </p:spPr>
          <p:txBody>
            <a:bodyPr/>
            <a:lstStyle/>
            <a:p/>
          </p:txBody>
        </p:sp>
        <p:sp>
          <p:nvSpPr>
            <p:cNvPr id="103" name="ciCap103"/>
            <p:cNvSpPr/>
            <p:nvPr/>
          </p:nvSpPr>
          <p:spPr>
            <a:xfrm>
              <a:off x="1311631" y="2538587"/>
              <a:ext cx="0" cy="96344"/>
            </a:xfrm>
            <a:prstGeom prst="line">
              <a:avLst/>
            </a:prstGeom>
            <a:noFill/>
            <a:ln w="22225">
              <a:solidFill>
                <a:srgbClr val="F5F7FA"/>
              </a:solidFill>
            </a:ln>
          </p:spPr>
          <p:txBody>
            <a:bodyPr/>
            <a:lstStyle/>
            <a:p/>
          </p:txBody>
        </p:sp>
        <p:sp>
          <p:nvSpPr>
            <p:cNvPr id="104" name="ciCap104"/>
            <p:cNvSpPr/>
            <p:nvPr/>
          </p:nvSpPr>
          <p:spPr>
            <a:xfrm>
              <a:off x="2296847" y="2538587"/>
              <a:ext cx="0" cy="96344"/>
            </a:xfrm>
            <a:prstGeom prst="line">
              <a:avLst/>
            </a:prstGeom>
            <a:noFill/>
            <a:ln w="22225">
              <a:solidFill>
                <a:srgbClr val="F5F7FA"/>
              </a:solidFill>
            </a:ln>
          </p:spPr>
          <p:txBody>
            <a:bodyPr/>
            <a:lstStyle/>
            <a:p/>
          </p:txBody>
        </p:sp>
        <p:sp>
          <p:nvSpPr>
            <p:cNvPr id="105" name="lbl-lift-out=1-fw=944727-ew=1280160-tb105"/>
            <p:cNvSpPr txBox="1"/>
            <p:nvPr/>
          </p:nvSpPr>
          <p:spPr>
            <a:xfrm>
              <a:off x="1994727" y="2301878"/>
              <a:ext cx="9297273" cy="300000"/>
            </a:xfrm>
            <a:prstGeom prst="rect">
              <a:avLst/>
            </a:prstGeom>
            <a:noFill/>
          </p:spPr>
          <p:txBody>
            <a:bodyPr wrap="square" anchor="t" lIns="0" tIns="0" rIns="0" bIns="0">
              <a:normAutofit/>
            </a:bodyPr>
            <a:lstStyle/>
            <a:p>
              <a:pPr algn="l"/>
              <a:r>
                <a:rPr lang="en-US" sz="1500" b="1">
                  <a:solidFill>
                    <a:srgbClr val="F5F7FA"/>
                  </a:solidFill>
                  <a:latin typeface="Segoe UI"/>
                </a:rPr>
                <a:t>+14.0 points</a:t>
              </a:r>
            </a:p>
          </p:txBody>
        </p:sp>
        <p:sp>
          <p:nvSpPr>
            <p:cNvPr id="106" name="tb106"/>
            <p:cNvSpPr txBox="1"/>
            <p:nvPr/>
          </p:nvSpPr>
          <p:spPr>
            <a:xfrm>
              <a:off x="900000" y="2792292"/>
              <a:ext cx="10392000" cy="192688"/>
            </a:xfrm>
            <a:prstGeom prst="rect">
              <a:avLst/>
            </a:prstGeom>
            <a:noFill/>
          </p:spPr>
          <p:txBody>
            <a:bodyPr wrap="square" anchor="t">
              <a:normAutofit/>
            </a:bodyPr>
            <a:lstStyle/>
            <a:p>
              <a:pPr/>
              <a:r>
                <a:rPr lang="en-US" sz="1150" b="1" spc="120" cap="all">
                  <a:solidFill>
                    <a:srgbClr val="8FA0B8"/>
                  </a:solidFill>
                  <a:latin typeface="Segoe UI"/>
                </a:rPr>
                <a:t>Seats that are genuinely attributable, from the interval's LOWER bound</a:t>
              </a:r>
            </a:p>
          </p:txBody>
        </p:sp>
        <p:sp>
          <p:nvSpPr>
            <p:cNvPr id="107" name="track107"/>
            <p:cNvSpPr/>
            <p:nvPr/>
          </p:nvSpPr>
          <p:spPr>
            <a:xfrm>
              <a:off x="900000" y="2984980"/>
              <a:ext cx="10392000" cy="321146"/>
            </a:xfrm>
            <a:prstGeom prst="roundRect">
              <a:avLst>
                <a:gd name="adj" fmla="val 14000"/>
              </a:avLst>
            </a:prstGeom>
            <a:solidFill>
              <a:srgbClr val="223052"/>
            </a:solidFill>
            <a:ln>
              <a:noFill/>
            </a:ln>
          </p:spPr>
          <p:txBody>
            <a:bodyPr/>
            <a:lstStyle/>
            <a:p/>
          </p:txBody>
        </p:sp>
        <p:sp>
          <p:nvSpPr>
            <p:cNvPr id="108" name="fill108"/>
            <p:cNvSpPr/>
            <p:nvPr/>
          </p:nvSpPr>
          <p:spPr>
            <a:xfrm>
              <a:off x="900000" y="2984980"/>
              <a:ext cx="5330961" cy="321146"/>
            </a:xfrm>
            <a:prstGeom prst="roundRect">
              <a:avLst>
                <a:gd name="adj" fmla="val 14000"/>
              </a:avLst>
            </a:prstGeom>
            <a:solidFill>
              <a:srgbClr val="3D7BFF"/>
            </a:solidFill>
            <a:ln>
              <a:noFill/>
            </a:ln>
          </p:spPr>
          <p:txBody>
            <a:bodyPr/>
            <a:lstStyle/>
            <a:p/>
          </p:txBody>
        </p:sp>
        <p:sp>
          <p:nvSpPr>
            <p:cNvPr id="109" name="lbl-proven-out=0-fw=5330961-ew=1600200-tb109"/>
            <p:cNvSpPr txBox="1"/>
            <p:nvPr/>
          </p:nvSpPr>
          <p:spPr>
            <a:xfrm>
              <a:off x="900000" y="2944170"/>
              <a:ext cx="5180961" cy="300000"/>
            </a:xfrm>
            <a:prstGeom prst="rect">
              <a:avLst/>
            </a:prstGeom>
            <a:noFill/>
          </p:spPr>
          <p:txBody>
            <a:bodyPr wrap="square" anchor="t" lIns="0" tIns="0" rIns="0" bIns="0">
              <a:normAutofit/>
            </a:bodyPr>
            <a:lstStyle/>
            <a:p>
              <a:pPr algn="r"/>
              <a:r>
                <a:rPr lang="en-US" sz="1500" b="1">
                  <a:solidFill>
                    <a:srgbClr val="F5F7FA"/>
                  </a:solidFill>
                  <a:latin typeface="Segoe UI"/>
                </a:rPr>
                <a:t>79 proven seats</a:t>
              </a:r>
            </a:p>
          </p:txBody>
        </p:sp>
        <p:sp>
          <p:nvSpPr>
            <p:cNvPr id="110" name="tb110"/>
            <p:cNvSpPr txBox="1"/>
            <p:nvPr/>
          </p:nvSpPr>
          <p:spPr>
            <a:xfrm>
              <a:off x="900000" y="3434584"/>
              <a:ext cx="10392000" cy="192688"/>
            </a:xfrm>
            <a:prstGeom prst="rect">
              <a:avLst/>
            </a:prstGeom>
            <a:noFill/>
          </p:spPr>
          <p:txBody>
            <a:bodyPr wrap="square" anchor="t">
              <a:normAutofit/>
            </a:bodyPr>
            <a:lstStyle/>
            <a:p>
              <a:pPr/>
              <a:r>
                <a:rPr lang="en-US" sz="1150" b="1" spc="120" cap="all">
                  <a:solidFill>
                    <a:srgbClr val="8FA0B8"/>
                  </a:solidFill>
                  <a:latin typeface="Segoe UI"/>
                </a:rPr>
                <a:t>The control arm — same licences, same capability, no help from Aristo</a:t>
              </a:r>
            </a:p>
          </p:txBody>
        </p:sp>
        <p:sp>
          <p:nvSpPr>
            <p:cNvPr id="111" name="track111"/>
            <p:cNvSpPr/>
            <p:nvPr/>
          </p:nvSpPr>
          <p:spPr>
            <a:xfrm>
              <a:off x="900000" y="3627272"/>
              <a:ext cx="10392000" cy="321146"/>
            </a:xfrm>
            <a:prstGeom prst="roundRect">
              <a:avLst>
                <a:gd name="adj" fmla="val 14000"/>
              </a:avLst>
            </a:prstGeom>
            <a:solidFill>
              <a:srgbClr val="223052"/>
            </a:solidFill>
            <a:ln>
              <a:noFill/>
            </a:ln>
          </p:spPr>
          <p:txBody>
            <a:bodyPr/>
            <a:lstStyle/>
            <a:p/>
          </p:txBody>
        </p:sp>
        <p:sp>
          <p:nvSpPr>
            <p:cNvPr id="112" name="fill112"/>
            <p:cNvSpPr/>
            <p:nvPr/>
          </p:nvSpPr>
          <p:spPr>
            <a:xfrm>
              <a:off x="900000" y="3627272"/>
              <a:ext cx="10392000" cy="321146"/>
            </a:xfrm>
            <a:prstGeom prst="roundRect">
              <a:avLst>
                <a:gd name="adj" fmla="val 14000"/>
              </a:avLst>
            </a:prstGeom>
            <a:solidFill>
              <a:srgbClr val="3A4568"/>
            </a:solidFill>
            <a:ln>
              <a:noFill/>
            </a:ln>
          </p:spPr>
          <p:txBody>
            <a:bodyPr/>
            <a:lstStyle/>
            <a:p/>
          </p:txBody>
        </p:sp>
        <p:sp>
          <p:nvSpPr>
            <p:cNvPr id="113" name="lbl-holdout-out=0-fw=10392000-ew=1706880-tb113"/>
            <p:cNvSpPr txBox="1"/>
            <p:nvPr/>
          </p:nvSpPr>
          <p:spPr>
            <a:xfrm>
              <a:off x="900000" y="3586462"/>
              <a:ext cx="10242000" cy="300000"/>
            </a:xfrm>
            <a:prstGeom prst="rect">
              <a:avLst/>
            </a:prstGeom>
            <a:noFill/>
          </p:spPr>
          <p:txBody>
            <a:bodyPr wrap="square" anchor="t" lIns="0" tIns="0" rIns="0" bIns="0">
              <a:normAutofit/>
            </a:bodyPr>
            <a:lstStyle/>
            <a:p>
              <a:pPr algn="r"/>
              <a:r>
                <a:rPr lang="en-US" sz="1500" b="1">
                  <a:solidFill>
                    <a:srgbClr val="F5F7FA"/>
                  </a:solidFill>
                  <a:latin typeface="Segoe UI"/>
                </a:rPr>
                <a:t>154 never nudged</a:t>
              </a:r>
            </a:p>
          </p:txBody>
        </p:sp>
        <p:sp>
          <p:nvSpPr>
            <p:cNvPr id="114" name="axis114"/>
            <p:cNvSpPr/>
            <p:nvPr/>
          </p:nvSpPr>
          <p:spPr>
            <a:xfrm>
              <a:off x="900000" y="4266875"/>
              <a:ext cx="10392000" cy="0"/>
            </a:xfrm>
            <a:prstGeom prst="line">
              <a:avLst/>
            </a:prstGeom>
            <a:noFill/>
            <a:ln w="9525">
              <a:solidFill>
                <a:srgbClr val="3A4568"/>
              </a:solidFill>
            </a:ln>
          </p:spPr>
          <p:txBody>
            <a:bodyPr/>
            <a:lstStyle/>
            <a:p/>
          </p:txBody>
        </p:sp>
        <p:sp>
          <p:nvSpPr>
            <p:cNvPr id="115" name="tick115"/>
            <p:cNvSpPr/>
            <p:nvPr/>
          </p:nvSpPr>
          <p:spPr>
            <a:xfrm>
              <a:off x="900000" y="4196875"/>
              <a:ext cx="0" cy="70000"/>
            </a:xfrm>
            <a:prstGeom prst="line">
              <a:avLst/>
            </a:prstGeom>
            <a:noFill/>
            <a:ln w="9525">
              <a:solidFill>
                <a:srgbClr val="3A4568"/>
              </a:solidFill>
            </a:ln>
          </p:spPr>
          <p:txBody>
            <a:bodyPr/>
            <a:lstStyle/>
            <a:p/>
          </p:txBody>
        </p:sp>
        <p:sp>
          <p:nvSpPr>
            <p:cNvPr id="116" name="tb116"/>
            <p:cNvSpPr txBox="1"/>
            <p:nvPr/>
          </p:nvSpPr>
          <p:spPr>
            <a:xfrm>
              <a:off x="900000" y="4316875"/>
              <a:ext cx="168232" cy="240000"/>
            </a:xfrm>
            <a:prstGeom prst="rect">
              <a:avLst/>
            </a:prstGeom>
            <a:noFill/>
          </p:spPr>
          <p:txBody>
            <a:bodyPr wrap="square" anchor="t" lIns="0" tIns="0" rIns="0" bIns="0">
              <a:normAutofit/>
            </a:bodyPr>
            <a:lstStyle/>
            <a:p>
              <a:pPr algn="l"/>
              <a:r>
                <a:rPr lang="en-US" sz="1100">
                  <a:solidFill>
                    <a:srgbClr val="8FA0B8"/>
                  </a:solidFill>
                  <a:latin typeface="Segoe UI"/>
                </a:rPr>
                <a:t>0</a:t>
              </a:r>
            </a:p>
          </p:txBody>
        </p:sp>
        <p:sp>
          <p:nvSpPr>
            <p:cNvPr id="117" name="tick117"/>
            <p:cNvSpPr/>
            <p:nvPr/>
          </p:nvSpPr>
          <p:spPr>
            <a:xfrm>
              <a:off x="6096000" y="4196875"/>
              <a:ext cx="0" cy="70000"/>
            </a:xfrm>
            <a:prstGeom prst="line">
              <a:avLst/>
            </a:prstGeom>
            <a:noFill/>
            <a:ln w="9525">
              <a:solidFill>
                <a:srgbClr val="3A4568"/>
              </a:solidFill>
            </a:ln>
          </p:spPr>
          <p:txBody>
            <a:bodyPr/>
            <a:lstStyle/>
            <a:p/>
          </p:txBody>
        </p:sp>
        <p:sp>
          <p:nvSpPr>
            <p:cNvPr id="118" name="tb118"/>
            <p:cNvSpPr txBox="1"/>
            <p:nvPr/>
          </p:nvSpPr>
          <p:spPr>
            <a:xfrm>
              <a:off x="5972768" y="4316875"/>
              <a:ext cx="246464" cy="240000"/>
            </a:xfrm>
            <a:prstGeom prst="rect">
              <a:avLst/>
            </a:prstGeom>
            <a:noFill/>
          </p:spPr>
          <p:txBody>
            <a:bodyPr wrap="square" anchor="t" lIns="0" tIns="0" rIns="0" bIns="0">
              <a:normAutofit/>
            </a:bodyPr>
            <a:lstStyle/>
            <a:p>
              <a:pPr algn="ctr"/>
              <a:r>
                <a:rPr lang="en-US" sz="1100">
                  <a:solidFill>
                    <a:srgbClr val="8FA0B8"/>
                  </a:solidFill>
                  <a:latin typeface="Segoe UI"/>
                </a:rPr>
                <a:t>77</a:t>
              </a:r>
            </a:p>
          </p:txBody>
        </p:sp>
        <p:sp>
          <p:nvSpPr>
            <p:cNvPr id="119" name="tick119"/>
            <p:cNvSpPr/>
            <p:nvPr/>
          </p:nvSpPr>
          <p:spPr>
            <a:xfrm>
              <a:off x="11292000" y="4196875"/>
              <a:ext cx="0" cy="70000"/>
            </a:xfrm>
            <a:prstGeom prst="line">
              <a:avLst/>
            </a:prstGeom>
            <a:noFill/>
            <a:ln w="9525">
              <a:solidFill>
                <a:srgbClr val="3A4568"/>
              </a:solidFill>
            </a:ln>
          </p:spPr>
          <p:txBody>
            <a:bodyPr/>
            <a:lstStyle/>
            <a:p/>
          </p:txBody>
        </p:sp>
        <p:sp>
          <p:nvSpPr>
            <p:cNvPr id="120" name="tb120"/>
            <p:cNvSpPr txBox="1"/>
            <p:nvPr/>
          </p:nvSpPr>
          <p:spPr>
            <a:xfrm>
              <a:off x="10967304" y="4316875"/>
              <a:ext cx="324696" cy="240000"/>
            </a:xfrm>
            <a:prstGeom prst="rect">
              <a:avLst/>
            </a:prstGeom>
            <a:noFill/>
          </p:spPr>
          <p:txBody>
            <a:bodyPr wrap="square" anchor="t" lIns="0" tIns="0" rIns="0" bIns="0">
              <a:normAutofit/>
            </a:bodyPr>
            <a:lstStyle/>
            <a:p>
              <a:pPr algn="r"/>
              <a:r>
                <a:rPr lang="en-US" sz="1100">
                  <a:solidFill>
                    <a:srgbClr val="8FA0B8"/>
                  </a:solidFill>
                  <a:latin typeface="Segoe UI"/>
                </a:rPr>
                <a:t>154</a:t>
              </a:r>
            </a:p>
          </p:txBody>
        </p:sp>
        <p:sp>
          <p:nvSpPr>
            <p:cNvPr id="121" name="tb121"/>
            <p:cNvSpPr txBox="1"/>
            <p:nvPr/>
          </p:nvSpPr>
          <p:spPr>
            <a:xfrm>
              <a:off x="900000" y="4576875"/>
              <a:ext cx="10392000" cy="873125"/>
            </a:xfrm>
            <a:prstGeom prst="rect">
              <a:avLst/>
            </a:prstGeom>
            <a:noFill/>
          </p:spPr>
          <p:txBody>
            <a:bodyPr wrap="square" anchor="t" lIns="0" tIns="0" rIns="0" bIns="0">
              <a:normAutofit/>
            </a:bodyPr>
            <a:lstStyle/>
            <a:p>
              <a:pPr/>
              <a:r>
                <a:rPr lang="en-US" sz="1100">
                  <a:solidFill>
                    <a:srgbClr val="8FA0B8"/>
                  </a:solidFill>
                  <a:latin typeface="Segoe UI"/>
                </a:rPr>
                <a:t>Points on the top row, seats on the two below — the shared scale exists so the interval can be read against the seats it produces. 95% CI 6.1 to 20.7 points; PROVEN SEATS COME FROM THE LOWER BOUND, because noise cannot manufacture a seat. Every other number in this deck is COUNTED; this one is CAUSED — a rising line proves a line rose, and a control group your own company never touched is what tells you whether it would have risen anyway. A fixed rule splits cold seats on day 0 into a helped arm and a never-nudged arm; neither is hand-picked, the split is not re-drawn to flatter a result, and negative lift would be reported as negative.</a:t>
              </a:r>
            </a:p>
          </p:txBody>
        </p:sp>
      </p:grpSp>
      <p:sp>
        <p:nvSpPr>
          <p:cNvPr id="127" name="tb127"/>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Whether the activation you are seeing is worth paying for — and it is the same evidence your invoice is built on, because you are billed only for holdout-proven seats.</a:t>
            </a:r>
          </a:p>
        </p:txBody>
      </p:sp>
      <p:sp>
        <p:nvSpPr>
          <p:cNvPr id="123" name="tb123"/>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Value Report · Contoso — evaluation copy · do not redistribute · counted, attested and causal — never modelled</a:t>
            </a:r>
          </a:p>
          <a:p>
            <a:pPr/>
            <a:r>
              <a:rPr lang="en-US" sz="1000">
                <a:solidFill>
                  <a:srgbClr val="8FA0B8"/>
                </a:solidFill>
                <a:latin typeface="Segoe UI"/>
              </a:rPr>
              <a:t>Count your own return in 30 minutes — aristo.phoenixhalo.com/example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149" name="tb149"/>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4 · WHAT DID PROTECTING THE SPEND SAVE?</a:t>
            </a:r>
          </a:p>
        </p:txBody>
      </p:sp>
      <p:sp>
        <p:nvSpPr>
          <p:cNvPr id="150" name="r150"/>
          <p:cNvSpPr/>
          <p:nvPr/>
        </p:nvSpPr>
        <p:spPr>
          <a:xfrm>
            <a:off x="900000" y="980000"/>
            <a:ext cx="1400000" cy="50000"/>
          </a:xfrm>
          <a:prstGeom prst="rect">
            <a:avLst/>
          </a:prstGeom>
          <a:solidFill>
            <a:srgbClr val="3D7BFF"/>
          </a:solidFill>
          <a:ln>
            <a:noFill/>
          </a:ln>
        </p:spPr>
        <p:txBody>
          <a:bodyPr/>
          <a:lstStyle/>
          <a:p/>
        </p:txBody>
      </p:sp>
      <p:sp>
        <p:nvSpPr>
          <p:cNvPr id="151" name="tb151"/>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A further $246 a month was protected rather than returned.</a:t>
            </a:r>
          </a:p>
        </p:txBody>
      </p:sp>
      <p:grpSp>
        <p:nvGrpSpPr>
          <p:cNvPr id="147" name="inst-lamps-147" descr="aristo-instrument kind=lamps cx=10392000 cy=3300000 canvas=0.4101"/>
          <p:cNvGrpSpPr/>
          <p:nvPr/>
        </p:nvGrpSpPr>
        <p:grpSpPr>
          <a:xfrm>
            <a:off x="900000" y="2150000"/>
            <a:ext cx="10392000" cy="3300000"/>
            <a:chOff x="900000" y="2150000"/>
            <a:chExt cx="10392000" cy="3300000"/>
          </a:xfrm>
        </p:grpSpPr>
        <p:sp>
          <p:nvSpPr>
            <p:cNvPr id="128" name="housing128"/>
            <p:cNvSpPr/>
            <p:nvPr/>
          </p:nvSpPr>
          <p:spPr>
            <a:xfrm>
              <a:off x="2231646" y="2150000"/>
              <a:ext cx="627376" cy="1650990"/>
            </a:xfrm>
            <a:prstGeom prst="roundRect">
              <a:avLst>
                <a:gd name="adj" fmla="val 18000"/>
              </a:avLst>
            </a:prstGeom>
            <a:solidFill>
              <a:srgbClr val="111D33"/>
            </a:solidFill>
            <a:ln w="19050">
              <a:solidFill>
                <a:srgbClr val="3A4568"/>
              </a:solidFill>
            </a:ln>
          </p:spPr>
          <p:txBody>
            <a:bodyPr/>
            <a:lstStyle/>
            <a:p/>
          </p:txBody>
        </p:sp>
        <p:sp>
          <p:nvSpPr>
            <p:cNvPr id="129" name="lensOff129"/>
            <p:cNvSpPr/>
            <p:nvPr/>
          </p:nvSpPr>
          <p:spPr>
            <a:xfrm>
              <a:off x="2382216" y="2298589"/>
              <a:ext cx="326236" cy="326236"/>
            </a:xfrm>
            <a:prstGeom prst="ellipse">
              <a:avLst/>
            </a:prstGeom>
            <a:solidFill>
              <a:srgbClr val="223052">
                <a:alpha val="55000"/>
              </a:srgbClr>
            </a:solidFill>
            <a:ln w="12700">
              <a:solidFill>
                <a:srgbClr val="3A4568"/>
              </a:solidFill>
            </a:ln>
          </p:spPr>
          <p:txBody>
            <a:bodyPr/>
            <a:lstStyle/>
            <a:p/>
          </p:txBody>
        </p:sp>
        <p:sp>
          <p:nvSpPr>
            <p:cNvPr id="130" name="halo130"/>
            <p:cNvSpPr/>
            <p:nvPr/>
          </p:nvSpPr>
          <p:spPr>
            <a:xfrm>
              <a:off x="2281083" y="2711244"/>
              <a:ext cx="528502" cy="528502"/>
            </a:xfrm>
            <a:prstGeom prst="ellipse">
              <a:avLst/>
            </a:prstGeom>
            <a:solidFill>
              <a:srgbClr val="D9A62E">
                <a:alpha val="16000"/>
              </a:srgbClr>
            </a:solidFill>
            <a:ln>
              <a:noFill/>
            </a:ln>
          </p:spPr>
          <p:txBody>
            <a:bodyPr/>
            <a:lstStyle/>
            <a:p/>
          </p:txBody>
        </p:sp>
        <p:sp>
          <p:nvSpPr>
            <p:cNvPr id="131" name="lensOnEstimate131"/>
            <p:cNvSpPr/>
            <p:nvPr/>
          </p:nvSpPr>
          <p:spPr>
            <a:xfrm>
              <a:off x="2382216" y="2812377"/>
              <a:ext cx="326236" cy="326236"/>
            </a:xfrm>
            <a:prstGeom prst="ellipse">
              <a:avLst/>
            </a:prstGeom>
            <a:pattFill prst="ltUpDiag">
              <a:fgClr>
                <a:srgbClr val="D9A62E"/>
              </a:fgClr>
              <a:bgClr>
                <a:srgbClr val="223052"/>
              </a:bgClr>
            </a:pattFill>
            <a:ln w="12700">
              <a:solidFill>
                <a:srgbClr val="3A4568"/>
              </a:solidFill>
            </a:ln>
          </p:spPr>
          <p:txBody>
            <a:bodyPr/>
            <a:lstStyle/>
            <a:p/>
          </p:txBody>
        </p:sp>
        <p:sp>
          <p:nvSpPr>
            <p:cNvPr id="132" name="lensOff132"/>
            <p:cNvSpPr/>
            <p:nvPr/>
          </p:nvSpPr>
          <p:spPr>
            <a:xfrm>
              <a:off x="2382216" y="3326165"/>
              <a:ext cx="326236" cy="326236"/>
            </a:xfrm>
            <a:prstGeom prst="ellipse">
              <a:avLst/>
            </a:prstGeom>
            <a:solidFill>
              <a:srgbClr val="223052">
                <a:alpha val="55000"/>
              </a:srgbClr>
            </a:solidFill>
            <a:ln w="12700">
              <a:solidFill>
                <a:srgbClr val="3A4568"/>
              </a:solidFill>
            </a:ln>
          </p:spPr>
          <p:txBody>
            <a:bodyPr/>
            <a:lstStyle/>
            <a:p/>
          </p:txBody>
        </p:sp>
        <p:sp>
          <p:nvSpPr>
            <p:cNvPr id="133" name="tb133"/>
            <p:cNvSpPr txBox="1"/>
            <p:nvPr/>
          </p:nvSpPr>
          <p:spPr>
            <a:xfrm>
              <a:off x="900000" y="3940990"/>
              <a:ext cx="3290667" cy="655314"/>
            </a:xfrm>
            <a:prstGeom prst="rect">
              <a:avLst/>
            </a:prstGeom>
            <a:noFill/>
          </p:spPr>
          <p:txBody>
            <a:bodyPr wrap="square" anchor="t">
              <a:normAutofit/>
            </a:bodyPr>
            <a:lstStyle/>
            <a:p>
              <a:pPr algn="ctr"/>
              <a:r>
                <a:rPr lang="en-US" sz="1450" b="1">
                  <a:solidFill>
                    <a:srgbClr val="F5F7FA"/>
                  </a:solidFill>
                  <a:latin typeface="Segoe UI"/>
                </a:rPr>
                <a:t>$0 steered</a:t>
              </a:r>
            </a:p>
            <a:p>
              <a:pPr algn="ctr">
                <a:spcBef>
                  <a:spcPts val="500"/>
                </a:spcBef>
              </a:pPr>
              <a:r>
                <a:rPr lang="en-US" sz="1150">
                  <a:solidFill>
                    <a:srgbClr val="8FA0B8"/>
                  </a:solidFill>
                  <a:latin typeface="Segoe UI"/>
                </a:rPr>
                <a:t>0 tasks routed onto the Copilot seat you already pay for</a:t>
              </a:r>
            </a:p>
          </p:txBody>
        </p:sp>
        <p:sp>
          <p:nvSpPr>
            <p:cNvPr id="134" name="housing134"/>
            <p:cNvSpPr/>
            <p:nvPr/>
          </p:nvSpPr>
          <p:spPr>
            <a:xfrm>
              <a:off x="5782313" y="2150000"/>
              <a:ext cx="627376" cy="1650990"/>
            </a:xfrm>
            <a:prstGeom prst="roundRect">
              <a:avLst>
                <a:gd name="adj" fmla="val 18000"/>
              </a:avLst>
            </a:prstGeom>
            <a:solidFill>
              <a:srgbClr val="111D33"/>
            </a:solidFill>
            <a:ln w="19050">
              <a:solidFill>
                <a:srgbClr val="3A4568"/>
              </a:solidFill>
            </a:ln>
          </p:spPr>
          <p:txBody>
            <a:bodyPr/>
            <a:lstStyle/>
            <a:p/>
          </p:txBody>
        </p:sp>
        <p:sp>
          <p:nvSpPr>
            <p:cNvPr id="135" name="lensOff135"/>
            <p:cNvSpPr/>
            <p:nvPr/>
          </p:nvSpPr>
          <p:spPr>
            <a:xfrm>
              <a:off x="5932883" y="2298589"/>
              <a:ext cx="326236" cy="326236"/>
            </a:xfrm>
            <a:prstGeom prst="ellipse">
              <a:avLst/>
            </a:prstGeom>
            <a:solidFill>
              <a:srgbClr val="223052">
                <a:alpha val="55000"/>
              </a:srgbClr>
            </a:solidFill>
            <a:ln w="12700">
              <a:solidFill>
                <a:srgbClr val="3A4568"/>
              </a:solidFill>
            </a:ln>
          </p:spPr>
          <p:txBody>
            <a:bodyPr/>
            <a:lstStyle/>
            <a:p/>
          </p:txBody>
        </p:sp>
        <p:sp>
          <p:nvSpPr>
            <p:cNvPr id="136" name="halo136"/>
            <p:cNvSpPr/>
            <p:nvPr/>
          </p:nvSpPr>
          <p:spPr>
            <a:xfrm>
              <a:off x="5831750" y="2711244"/>
              <a:ext cx="528502" cy="528502"/>
            </a:xfrm>
            <a:prstGeom prst="ellipse">
              <a:avLst/>
            </a:prstGeom>
            <a:solidFill>
              <a:srgbClr val="D9A62E">
                <a:alpha val="16000"/>
              </a:srgbClr>
            </a:solidFill>
            <a:ln>
              <a:noFill/>
            </a:ln>
          </p:spPr>
          <p:txBody>
            <a:bodyPr/>
            <a:lstStyle/>
            <a:p/>
          </p:txBody>
        </p:sp>
        <p:sp>
          <p:nvSpPr>
            <p:cNvPr id="137" name="lensOnEstimate137"/>
            <p:cNvSpPr/>
            <p:nvPr/>
          </p:nvSpPr>
          <p:spPr>
            <a:xfrm>
              <a:off x="5932883" y="2812377"/>
              <a:ext cx="326236" cy="326236"/>
            </a:xfrm>
            <a:prstGeom prst="ellipse">
              <a:avLst/>
            </a:prstGeom>
            <a:pattFill prst="ltUpDiag">
              <a:fgClr>
                <a:srgbClr val="D9A62E"/>
              </a:fgClr>
              <a:bgClr>
                <a:srgbClr val="223052"/>
              </a:bgClr>
            </a:pattFill>
            <a:ln w="12700">
              <a:solidFill>
                <a:srgbClr val="3A4568"/>
              </a:solidFill>
            </a:ln>
          </p:spPr>
          <p:txBody>
            <a:bodyPr/>
            <a:lstStyle/>
            <a:p/>
          </p:txBody>
        </p:sp>
        <p:sp>
          <p:nvSpPr>
            <p:cNvPr id="138" name="lensOff138"/>
            <p:cNvSpPr/>
            <p:nvPr/>
          </p:nvSpPr>
          <p:spPr>
            <a:xfrm>
              <a:off x="5932883" y="3326165"/>
              <a:ext cx="326236" cy="326236"/>
            </a:xfrm>
            <a:prstGeom prst="ellipse">
              <a:avLst/>
            </a:prstGeom>
            <a:solidFill>
              <a:srgbClr val="223052">
                <a:alpha val="55000"/>
              </a:srgbClr>
            </a:solidFill>
            <a:ln w="12700">
              <a:solidFill>
                <a:srgbClr val="3A4568"/>
              </a:solidFill>
            </a:ln>
          </p:spPr>
          <p:txBody>
            <a:bodyPr/>
            <a:lstStyle/>
            <a:p/>
          </p:txBody>
        </p:sp>
        <p:sp>
          <p:nvSpPr>
            <p:cNvPr id="139" name="tb139"/>
            <p:cNvSpPr txBox="1"/>
            <p:nvPr/>
          </p:nvSpPr>
          <p:spPr>
            <a:xfrm>
              <a:off x="4450667" y="3940990"/>
              <a:ext cx="3290667" cy="655314"/>
            </a:xfrm>
            <a:prstGeom prst="rect">
              <a:avLst/>
            </a:prstGeom>
            <a:noFill/>
          </p:spPr>
          <p:txBody>
            <a:bodyPr wrap="square" anchor="t">
              <a:normAutofit/>
            </a:bodyPr>
            <a:lstStyle/>
            <a:p>
              <a:pPr algn="ctr"/>
              <a:r>
                <a:rPr lang="en-US" sz="1450" b="1">
                  <a:solidFill>
                    <a:srgbClr val="F5F7FA"/>
                  </a:solidFill>
                  <a:latin typeface="Segoe UI"/>
                </a:rPr>
                <a:t>$246 re-forge avoided</a:t>
              </a:r>
            </a:p>
            <a:p>
              <a:pPr algn="ctr">
                <a:spcBef>
                  <a:spcPts val="500"/>
                </a:spcBef>
              </a:pPr>
              <a:r>
                <a:rPr lang="en-US" sz="1150">
                  <a:solidFill>
                    <a:srgbClr val="8FA0B8"/>
                  </a:solidFill>
                  <a:latin typeface="Segoe UI"/>
                </a:rPr>
                <a:t>shelf skills reused rather than rebuilt</a:t>
              </a:r>
            </a:p>
          </p:txBody>
        </p:sp>
        <p:sp>
          <p:nvSpPr>
            <p:cNvPr id="140" name="housing140"/>
            <p:cNvSpPr/>
            <p:nvPr/>
          </p:nvSpPr>
          <p:spPr>
            <a:xfrm>
              <a:off x="9332980" y="2150000"/>
              <a:ext cx="627376" cy="1650990"/>
            </a:xfrm>
            <a:prstGeom prst="roundRect">
              <a:avLst>
                <a:gd name="adj" fmla="val 18000"/>
              </a:avLst>
            </a:prstGeom>
            <a:solidFill>
              <a:srgbClr val="111D33"/>
            </a:solidFill>
            <a:ln w="19050">
              <a:solidFill>
                <a:srgbClr val="3A4568"/>
              </a:solidFill>
            </a:ln>
          </p:spPr>
          <p:txBody>
            <a:bodyPr/>
            <a:lstStyle/>
            <a:p/>
          </p:txBody>
        </p:sp>
        <p:sp>
          <p:nvSpPr>
            <p:cNvPr id="141" name="lensOff141"/>
            <p:cNvSpPr/>
            <p:nvPr/>
          </p:nvSpPr>
          <p:spPr>
            <a:xfrm>
              <a:off x="9483550" y="2298589"/>
              <a:ext cx="326236" cy="326236"/>
            </a:xfrm>
            <a:prstGeom prst="ellipse">
              <a:avLst/>
            </a:prstGeom>
            <a:solidFill>
              <a:srgbClr val="223052">
                <a:alpha val="55000"/>
              </a:srgbClr>
            </a:solidFill>
            <a:ln w="12700">
              <a:solidFill>
                <a:srgbClr val="3A4568"/>
              </a:solidFill>
            </a:ln>
          </p:spPr>
          <p:txBody>
            <a:bodyPr/>
            <a:lstStyle/>
            <a:p/>
          </p:txBody>
        </p:sp>
        <p:sp>
          <p:nvSpPr>
            <p:cNvPr id="142" name="lensOff142"/>
            <p:cNvSpPr/>
            <p:nvPr/>
          </p:nvSpPr>
          <p:spPr>
            <a:xfrm>
              <a:off x="9483550" y="2812377"/>
              <a:ext cx="326236" cy="326236"/>
            </a:xfrm>
            <a:prstGeom prst="ellipse">
              <a:avLst/>
            </a:prstGeom>
            <a:solidFill>
              <a:srgbClr val="223052">
                <a:alpha val="55000"/>
              </a:srgbClr>
            </a:solidFill>
            <a:ln w="12700">
              <a:solidFill>
                <a:srgbClr val="3A4568"/>
              </a:solidFill>
            </a:ln>
          </p:spPr>
          <p:txBody>
            <a:bodyPr/>
            <a:lstStyle/>
            <a:p/>
          </p:txBody>
        </p:sp>
        <p:sp>
          <p:nvSpPr>
            <p:cNvPr id="143" name="halo143"/>
            <p:cNvSpPr/>
            <p:nvPr/>
          </p:nvSpPr>
          <p:spPr>
            <a:xfrm>
              <a:off x="9382417" y="3225032"/>
              <a:ext cx="528502" cy="528502"/>
            </a:xfrm>
            <a:prstGeom prst="ellipse">
              <a:avLst/>
            </a:prstGeom>
            <a:solidFill>
              <a:srgbClr val="3FB68B">
                <a:alpha val="16000"/>
              </a:srgbClr>
            </a:solidFill>
            <a:ln>
              <a:noFill/>
            </a:ln>
          </p:spPr>
          <p:txBody>
            <a:bodyPr/>
            <a:lstStyle/>
            <a:p/>
          </p:txBody>
        </p:sp>
        <p:sp>
          <p:nvSpPr>
            <p:cNvPr id="144" name="lensOn144"/>
            <p:cNvSpPr/>
            <p:nvPr/>
          </p:nvSpPr>
          <p:spPr>
            <a:xfrm>
              <a:off x="9483550" y="3326165"/>
              <a:ext cx="326236" cy="326236"/>
            </a:xfrm>
            <a:prstGeom prst="ellipse">
              <a:avLst/>
            </a:prstGeom>
            <a:solidFill>
              <a:srgbClr val="3FB68B"/>
            </a:solidFill>
            <a:ln w="12700">
              <a:solidFill>
                <a:srgbClr val="3A4568"/>
              </a:solidFill>
            </a:ln>
          </p:spPr>
          <p:txBody>
            <a:bodyPr/>
            <a:lstStyle/>
            <a:p/>
          </p:txBody>
        </p:sp>
        <p:sp>
          <p:nvSpPr>
            <p:cNvPr id="145" name="tb145"/>
            <p:cNvSpPr txBox="1"/>
            <p:nvPr/>
          </p:nvSpPr>
          <p:spPr>
            <a:xfrm>
              <a:off x="8001334" y="3940990"/>
              <a:ext cx="3290667" cy="655314"/>
            </a:xfrm>
            <a:prstGeom prst="rect">
              <a:avLst/>
            </a:prstGeom>
            <a:noFill/>
          </p:spPr>
          <p:txBody>
            <a:bodyPr wrap="square" anchor="t">
              <a:normAutofit/>
            </a:bodyPr>
            <a:lstStyle/>
            <a:p>
              <a:pPr algn="ctr"/>
              <a:r>
                <a:rPr lang="en-US" sz="1450" b="1">
                  <a:solidFill>
                    <a:srgbClr val="F5F7FA"/>
                  </a:solidFill>
                  <a:latin typeface="Segoe UI"/>
                </a:rPr>
                <a:t>4 of 4 watched</a:t>
              </a:r>
            </a:p>
            <a:p>
              <a:pPr algn="ctr">
                <a:spcBef>
                  <a:spcPts val="500"/>
                </a:spcBef>
              </a:pPr>
              <a:r>
                <a:rPr lang="en-US" sz="1150">
                  <a:solidFill>
                    <a:srgbClr val="8FA0B8"/>
                  </a:solidFill>
                  <a:latin typeface="Segoe UI"/>
                </a:rPr>
                <a:t>spending paths, each against a floor your own leadership named</a:t>
              </a:r>
            </a:p>
          </p:txBody>
        </p:sp>
        <p:sp>
          <p:nvSpPr>
            <p:cNvPr id="146" name="tb146"/>
            <p:cNvSpPr txBox="1"/>
            <p:nvPr/>
          </p:nvSpPr>
          <p:spPr>
            <a:xfrm>
              <a:off x="900000" y="4751500"/>
              <a:ext cx="10392000" cy="698500"/>
            </a:xfrm>
            <a:prstGeom prst="rect">
              <a:avLst/>
            </a:prstGeom>
            <a:noFill/>
          </p:spPr>
          <p:txBody>
            <a:bodyPr wrap="square" anchor="t" lIns="0" tIns="0" rIns="0" bIns="0">
              <a:normAutofit/>
            </a:bodyPr>
            <a:lstStyle/>
            <a:p>
              <a:pPr/>
              <a:r>
                <a:rPr lang="en-US" sz="1100">
                  <a:solidFill>
                    <a:srgbClr val="8FA0B8"/>
                  </a:solidFill>
                  <a:latin typeface="Segoe UI"/>
                </a:rPr>
                <a:t>A SOLID lens is counted or measured; a 45° HATCHED lens is a labelled envelope estimate — and on this page the two hatched lenses are the whole point. These are counted events multiplied by Microsoft's published medium-task credit envelope, which makes each dollar a labeled ESTIMATE. Money not spent is money returned, but it is a DIFFERENT KIND OF EVIDENCE and it is kept separate on purpose: envelopes belong on this page, the cover carries only what was counted outright, so nothing here is added to the return.</a:t>
              </a:r>
            </a:p>
          </p:txBody>
        </p:sp>
      </p:grpSp>
      <p:sp>
        <p:nvSpPr>
          <p:cNvPr id="152" name="tb152"/>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Whether the guardrails are set where you want them. Every path on the traffic lights measures against a floor your own leadership named, never someone else’s benchmark.</a:t>
            </a:r>
          </a:p>
        </p:txBody>
      </p:sp>
      <p:sp>
        <p:nvSpPr>
          <p:cNvPr id="148" name="tb148"/>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Value Report · Contoso — evaluation copy · do not redistribute · counted, attested and causal — never modelled</a:t>
            </a:r>
          </a:p>
          <a:p>
            <a:pPr/>
            <a:r>
              <a:rPr lang="en-US" sz="1000">
                <a:solidFill>
                  <a:srgbClr val="8FA0B8"/>
                </a:solidFill>
                <a:latin typeface="Segoe UI"/>
              </a:rPr>
              <a:t>Count your own return in 30 minutes — aristo.phoenixhalo.com/example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173" name="tb173"/>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QUESTION 5 · DOES THE RETURN JUSTIFY EXPANDING?</a:t>
            </a:r>
          </a:p>
        </p:txBody>
      </p:sp>
      <p:sp>
        <p:nvSpPr>
          <p:cNvPr id="174" name="r174"/>
          <p:cNvSpPr/>
          <p:nvPr/>
        </p:nvSpPr>
        <p:spPr>
          <a:xfrm>
            <a:off x="900000" y="980000"/>
            <a:ext cx="1400000" cy="50000"/>
          </a:xfrm>
          <a:prstGeom prst="rect">
            <a:avLst/>
          </a:prstGeom>
          <a:solidFill>
            <a:srgbClr val="3D7BFF"/>
          </a:solidFill>
          <a:ln>
            <a:noFill/>
          </a:ln>
        </p:spPr>
        <p:txBody>
          <a:bodyPr/>
          <a:lstStyle/>
          <a:p/>
        </p:txBody>
      </p:sp>
      <p:sp>
        <p:nvSpPr>
          <p:cNvPr id="175" name="tb175"/>
          <p:cNvSpPr txBox="1"/>
          <p:nvPr/>
        </p:nvSpPr>
        <p:spPr>
          <a:xfrm>
            <a:off x="900000" y="1150000"/>
            <a:ext cx="10392000" cy="850000"/>
          </a:xfrm>
          <a:prstGeom prst="rect">
            <a:avLst/>
          </a:prstGeom>
          <a:noFill/>
        </p:spPr>
        <p:txBody>
          <a:bodyPr wrap="square" anchor="t" lIns="0" tIns="0" rIns="0" bIns="0">
            <a:normAutofit/>
          </a:bodyPr>
          <a:lstStyle/>
          <a:p>
            <a:pPr/>
            <a:r>
              <a:rPr lang="en-US" sz="2400" b="1">
                <a:solidFill>
                  <a:srgbClr val="F5F7FA"/>
                </a:solidFill>
                <a:latin typeface="Segoe UI"/>
              </a:rPr>
              <a:t>Yes — $3,000 a month back against $2,237 of cost is 1.3× what it costs.</a:t>
            </a:r>
          </a:p>
        </p:txBody>
      </p:sp>
      <p:grpSp>
        <p:nvGrpSpPr>
          <p:cNvPr id="171" name="inst-balance-171" descr="aristo-instrument kind=balance cx=10392000 cy=3300000 canvas=0.4101"/>
          <p:cNvGrpSpPr/>
          <p:nvPr/>
        </p:nvGrpSpPr>
        <p:grpSpPr>
          <a:xfrm>
            <a:off x="900000" y="2150000"/>
            <a:ext cx="10392000" cy="3300000"/>
            <a:chOff x="900000" y="2150000"/>
            <a:chExt cx="10392000" cy="3300000"/>
          </a:xfrm>
        </p:grpSpPr>
        <p:sp>
          <p:nvSpPr>
            <p:cNvPr id="153" name="tb153"/>
            <p:cNvSpPr txBox="1"/>
            <p:nvPr/>
          </p:nvSpPr>
          <p:spPr>
            <a:xfrm>
              <a:off x="900000" y="2150000"/>
              <a:ext cx="10392000" cy="289031"/>
            </a:xfrm>
            <a:prstGeom prst="rect">
              <a:avLst/>
            </a:prstGeom>
            <a:noFill/>
          </p:spPr>
          <p:txBody>
            <a:bodyPr wrap="square" anchor="t">
              <a:normAutofit/>
            </a:bodyPr>
            <a:lstStyle/>
            <a:p>
              <a:pPr/>
              <a:r>
                <a:rPr lang="en-US" sz="1150" b="1" spc="120" cap="all">
                  <a:solidFill>
                    <a:srgbClr val="8FA0B8"/>
                  </a:solidFill>
                  <a:latin typeface="Segoe UI"/>
                </a:rPr>
                <a:t>Returned, per month — counted and attested only, envelopes excluded</a:t>
              </a:r>
            </a:p>
          </p:txBody>
        </p:sp>
        <p:sp>
          <p:nvSpPr>
            <p:cNvPr id="154" name="track154"/>
            <p:cNvSpPr/>
            <p:nvPr/>
          </p:nvSpPr>
          <p:spPr>
            <a:xfrm>
              <a:off x="900000" y="2439031"/>
              <a:ext cx="10392000" cy="481719"/>
            </a:xfrm>
            <a:prstGeom prst="roundRect">
              <a:avLst>
                <a:gd name="adj" fmla="val 14000"/>
              </a:avLst>
            </a:prstGeom>
            <a:solidFill>
              <a:srgbClr val="223052"/>
            </a:solidFill>
            <a:ln>
              <a:noFill/>
            </a:ln>
          </p:spPr>
          <p:txBody>
            <a:bodyPr/>
            <a:lstStyle/>
            <a:p/>
          </p:txBody>
        </p:sp>
        <p:sp>
          <p:nvSpPr>
            <p:cNvPr id="155" name="fill155"/>
            <p:cNvSpPr/>
            <p:nvPr/>
          </p:nvSpPr>
          <p:spPr>
            <a:xfrm>
              <a:off x="900000" y="2439031"/>
              <a:ext cx="10392000" cy="481719"/>
            </a:xfrm>
            <a:prstGeom prst="roundRect">
              <a:avLst>
                <a:gd name="adj" fmla="val 14000"/>
              </a:avLst>
            </a:prstGeom>
            <a:solidFill>
              <a:srgbClr val="3FB68B"/>
            </a:solidFill>
            <a:ln>
              <a:noFill/>
            </a:ln>
          </p:spPr>
          <p:txBody>
            <a:bodyPr/>
            <a:lstStyle/>
            <a:p/>
          </p:txBody>
        </p:sp>
        <p:sp>
          <p:nvSpPr>
            <p:cNvPr id="156" name="lbl-back-out=0-fw=10392000-ew=1600200-tb156"/>
            <p:cNvSpPr txBox="1"/>
            <p:nvPr/>
          </p:nvSpPr>
          <p:spPr>
            <a:xfrm>
              <a:off x="900000" y="2452815"/>
              <a:ext cx="10242000" cy="300000"/>
            </a:xfrm>
            <a:prstGeom prst="rect">
              <a:avLst/>
            </a:prstGeom>
            <a:noFill/>
          </p:spPr>
          <p:txBody>
            <a:bodyPr wrap="square" anchor="t" lIns="0" tIns="0" rIns="0" bIns="0">
              <a:normAutofit/>
            </a:bodyPr>
            <a:lstStyle/>
            <a:p>
              <a:pPr algn="r"/>
              <a:r>
                <a:rPr lang="en-US" sz="1500" b="1">
                  <a:solidFill>
                    <a:srgbClr val="F5F7FA"/>
                  </a:solidFill>
                  <a:latin typeface="Segoe UI"/>
                </a:rPr>
                <a:t>$3,000  ·  1.3×</a:t>
              </a:r>
            </a:p>
          </p:txBody>
        </p:sp>
        <p:sp>
          <p:nvSpPr>
            <p:cNvPr id="157" name="tb157"/>
            <p:cNvSpPr txBox="1"/>
            <p:nvPr/>
          </p:nvSpPr>
          <p:spPr>
            <a:xfrm>
              <a:off x="900000" y="3113438"/>
              <a:ext cx="10392000" cy="289031"/>
            </a:xfrm>
            <a:prstGeom prst="rect">
              <a:avLst/>
            </a:prstGeom>
            <a:noFill/>
          </p:spPr>
          <p:txBody>
            <a:bodyPr wrap="square" anchor="t">
              <a:normAutofit/>
            </a:bodyPr>
            <a:lstStyle/>
            <a:p>
              <a:pPr/>
              <a:r>
                <a:rPr lang="en-US" sz="1150" b="1" spc="120" cap="all">
                  <a:solidFill>
                    <a:srgbClr val="8FA0B8"/>
                  </a:solidFill>
                  <a:latin typeface="Segoe UI"/>
                </a:rPr>
                <a:t>Cost, per month — $2,000 base + $3 per activated seat</a:t>
              </a:r>
            </a:p>
          </p:txBody>
        </p:sp>
        <p:sp>
          <p:nvSpPr>
            <p:cNvPr id="158" name="track158"/>
            <p:cNvSpPr/>
            <p:nvPr/>
          </p:nvSpPr>
          <p:spPr>
            <a:xfrm>
              <a:off x="900000" y="3402469"/>
              <a:ext cx="10392000" cy="481719"/>
            </a:xfrm>
            <a:prstGeom prst="roundRect">
              <a:avLst>
                <a:gd name="adj" fmla="val 14000"/>
              </a:avLst>
            </a:prstGeom>
            <a:solidFill>
              <a:srgbClr val="223052"/>
            </a:solidFill>
            <a:ln>
              <a:noFill/>
            </a:ln>
          </p:spPr>
          <p:txBody>
            <a:bodyPr/>
            <a:lstStyle/>
            <a:p/>
          </p:txBody>
        </p:sp>
        <p:sp>
          <p:nvSpPr>
            <p:cNvPr id="159" name="fill159"/>
            <p:cNvSpPr/>
            <p:nvPr/>
          </p:nvSpPr>
          <p:spPr>
            <a:xfrm>
              <a:off x="900000" y="3402469"/>
              <a:ext cx="7748968" cy="481719"/>
            </a:xfrm>
            <a:prstGeom prst="roundRect">
              <a:avLst>
                <a:gd name="adj" fmla="val 14000"/>
              </a:avLst>
            </a:prstGeom>
            <a:solidFill>
              <a:srgbClr val="3D7BFF"/>
            </a:solidFill>
            <a:ln>
              <a:noFill/>
            </a:ln>
          </p:spPr>
          <p:txBody>
            <a:bodyPr/>
            <a:lstStyle/>
            <a:p/>
          </p:txBody>
        </p:sp>
        <p:sp>
          <p:nvSpPr>
            <p:cNvPr id="160" name="lbl-cost-out=0-fw=7748968-ew=640080-tb160"/>
            <p:cNvSpPr txBox="1"/>
            <p:nvPr/>
          </p:nvSpPr>
          <p:spPr>
            <a:xfrm>
              <a:off x="900000" y="3416253"/>
              <a:ext cx="7598968" cy="300000"/>
            </a:xfrm>
            <a:prstGeom prst="rect">
              <a:avLst/>
            </a:prstGeom>
            <a:noFill/>
          </p:spPr>
          <p:txBody>
            <a:bodyPr wrap="square" anchor="t" lIns="0" tIns="0" rIns="0" bIns="0">
              <a:normAutofit/>
            </a:bodyPr>
            <a:lstStyle/>
            <a:p>
              <a:pPr algn="r"/>
              <a:r>
                <a:rPr lang="en-US" sz="1500" b="1">
                  <a:solidFill>
                    <a:srgbClr val="F5F7FA"/>
                  </a:solidFill>
                  <a:latin typeface="Segoe UI"/>
                </a:rPr>
                <a:t>$2,237</a:t>
              </a:r>
            </a:p>
          </p:txBody>
        </p:sp>
        <p:sp>
          <p:nvSpPr>
            <p:cNvPr id="161" name="costline161"/>
            <p:cNvSpPr/>
            <p:nvPr/>
          </p:nvSpPr>
          <p:spPr>
            <a:xfrm>
              <a:off x="8648968" y="2379031"/>
              <a:ext cx="0" cy="1565157"/>
            </a:xfrm>
            <a:prstGeom prst="line">
              <a:avLst/>
            </a:prstGeom>
            <a:noFill/>
            <a:ln w="25400">
              <a:solidFill>
                <a:srgbClr val="F5F7FA"/>
              </a:solidFill>
              <a:prstDash val="dash"/>
            </a:ln>
          </p:spPr>
          <p:txBody>
            <a:bodyPr/>
            <a:lstStyle/>
            <a:p/>
          </p:txBody>
        </p:sp>
        <p:sp>
          <p:nvSpPr>
            <p:cNvPr id="162" name="tb162"/>
            <p:cNvSpPr txBox="1"/>
            <p:nvPr/>
          </p:nvSpPr>
          <p:spPr>
            <a:xfrm>
              <a:off x="7296136" y="3974188"/>
              <a:ext cx="2705664" cy="240000"/>
            </a:xfrm>
            <a:prstGeom prst="rect">
              <a:avLst/>
            </a:prstGeom>
            <a:noFill/>
          </p:spPr>
          <p:txBody>
            <a:bodyPr wrap="square" anchor="t" lIns="0" tIns="0" rIns="0" bIns="0">
              <a:normAutofit/>
            </a:bodyPr>
            <a:lstStyle/>
            <a:p>
              <a:pPr algn="ctr"/>
              <a:r>
                <a:rPr lang="en-US" sz="1200">
                  <a:solidFill>
                    <a:srgbClr val="8FA0B8"/>
                  </a:solidFill>
                  <a:latin typeface="Segoe UI"/>
                </a:rPr>
                <a:t>the line the return has to pass</a:t>
              </a:r>
            </a:p>
          </p:txBody>
        </p:sp>
        <p:sp>
          <p:nvSpPr>
            <p:cNvPr id="163" name="axis163"/>
            <p:cNvSpPr/>
            <p:nvPr/>
          </p:nvSpPr>
          <p:spPr>
            <a:xfrm>
              <a:off x="900000" y="4266875"/>
              <a:ext cx="10392000" cy="0"/>
            </a:xfrm>
            <a:prstGeom prst="line">
              <a:avLst/>
            </a:prstGeom>
            <a:noFill/>
            <a:ln w="9525">
              <a:solidFill>
                <a:srgbClr val="3A4568"/>
              </a:solidFill>
            </a:ln>
          </p:spPr>
          <p:txBody>
            <a:bodyPr/>
            <a:lstStyle/>
            <a:p/>
          </p:txBody>
        </p:sp>
        <p:sp>
          <p:nvSpPr>
            <p:cNvPr id="164" name="tick164"/>
            <p:cNvSpPr/>
            <p:nvPr/>
          </p:nvSpPr>
          <p:spPr>
            <a:xfrm>
              <a:off x="900000" y="4196875"/>
              <a:ext cx="0" cy="70000"/>
            </a:xfrm>
            <a:prstGeom prst="line">
              <a:avLst/>
            </a:prstGeom>
            <a:noFill/>
            <a:ln w="9525">
              <a:solidFill>
                <a:srgbClr val="3A4568"/>
              </a:solidFill>
            </a:ln>
          </p:spPr>
          <p:txBody>
            <a:bodyPr/>
            <a:lstStyle/>
            <a:p/>
          </p:txBody>
        </p:sp>
        <p:sp>
          <p:nvSpPr>
            <p:cNvPr id="165" name="tb165"/>
            <p:cNvSpPr txBox="1"/>
            <p:nvPr/>
          </p:nvSpPr>
          <p:spPr>
            <a:xfrm>
              <a:off x="900000" y="4316875"/>
              <a:ext cx="246464" cy="240000"/>
            </a:xfrm>
            <a:prstGeom prst="rect">
              <a:avLst/>
            </a:prstGeom>
            <a:noFill/>
          </p:spPr>
          <p:txBody>
            <a:bodyPr wrap="square" anchor="t" lIns="0" tIns="0" rIns="0" bIns="0">
              <a:normAutofit/>
            </a:bodyPr>
            <a:lstStyle/>
            <a:p>
              <a:pPr algn="l"/>
              <a:r>
                <a:rPr lang="en-US" sz="1100">
                  <a:solidFill>
                    <a:srgbClr val="8FA0B8"/>
                  </a:solidFill>
                  <a:latin typeface="Segoe UI"/>
                </a:rPr>
                <a:t>$0</a:t>
              </a:r>
            </a:p>
          </p:txBody>
        </p:sp>
        <p:sp>
          <p:nvSpPr>
            <p:cNvPr id="166" name="tick166"/>
            <p:cNvSpPr/>
            <p:nvPr/>
          </p:nvSpPr>
          <p:spPr>
            <a:xfrm>
              <a:off x="6096000" y="4196875"/>
              <a:ext cx="0" cy="70000"/>
            </a:xfrm>
            <a:prstGeom prst="line">
              <a:avLst/>
            </a:prstGeom>
            <a:noFill/>
            <a:ln w="9525">
              <a:solidFill>
                <a:srgbClr val="3A4568"/>
              </a:solidFill>
            </a:ln>
          </p:spPr>
          <p:txBody>
            <a:bodyPr/>
            <a:lstStyle/>
            <a:p/>
          </p:txBody>
        </p:sp>
        <p:sp>
          <p:nvSpPr>
            <p:cNvPr id="167" name="tb167"/>
            <p:cNvSpPr txBox="1"/>
            <p:nvPr/>
          </p:nvSpPr>
          <p:spPr>
            <a:xfrm>
              <a:off x="5816304" y="4316875"/>
              <a:ext cx="559392" cy="240000"/>
            </a:xfrm>
            <a:prstGeom prst="rect">
              <a:avLst/>
            </a:prstGeom>
            <a:noFill/>
          </p:spPr>
          <p:txBody>
            <a:bodyPr wrap="square" anchor="t" lIns="0" tIns="0" rIns="0" bIns="0">
              <a:normAutofit/>
            </a:bodyPr>
            <a:lstStyle/>
            <a:p>
              <a:pPr algn="ctr"/>
              <a:r>
                <a:rPr lang="en-US" sz="1100">
                  <a:solidFill>
                    <a:srgbClr val="8FA0B8"/>
                  </a:solidFill>
                  <a:latin typeface="Segoe UI"/>
                </a:rPr>
                <a:t>$1,500</a:t>
              </a:r>
            </a:p>
          </p:txBody>
        </p:sp>
        <p:sp>
          <p:nvSpPr>
            <p:cNvPr id="168" name="tick168"/>
            <p:cNvSpPr/>
            <p:nvPr/>
          </p:nvSpPr>
          <p:spPr>
            <a:xfrm>
              <a:off x="11292000" y="4196875"/>
              <a:ext cx="0" cy="70000"/>
            </a:xfrm>
            <a:prstGeom prst="line">
              <a:avLst/>
            </a:prstGeom>
            <a:noFill/>
            <a:ln w="9525">
              <a:solidFill>
                <a:srgbClr val="3A4568"/>
              </a:solidFill>
            </a:ln>
          </p:spPr>
          <p:txBody>
            <a:bodyPr/>
            <a:lstStyle/>
            <a:p/>
          </p:txBody>
        </p:sp>
        <p:sp>
          <p:nvSpPr>
            <p:cNvPr id="169" name="tb169"/>
            <p:cNvSpPr txBox="1"/>
            <p:nvPr/>
          </p:nvSpPr>
          <p:spPr>
            <a:xfrm>
              <a:off x="10732608" y="4316875"/>
              <a:ext cx="559392" cy="240000"/>
            </a:xfrm>
            <a:prstGeom prst="rect">
              <a:avLst/>
            </a:prstGeom>
            <a:noFill/>
          </p:spPr>
          <p:txBody>
            <a:bodyPr wrap="square" anchor="t" lIns="0" tIns="0" rIns="0" bIns="0">
              <a:normAutofit/>
            </a:bodyPr>
            <a:lstStyle/>
            <a:p>
              <a:pPr algn="r"/>
              <a:r>
                <a:rPr lang="en-US" sz="1100">
                  <a:solidFill>
                    <a:srgbClr val="8FA0B8"/>
                  </a:solidFill>
                  <a:latin typeface="Segoe UI"/>
                </a:rPr>
                <a:t>$3,000</a:t>
              </a:r>
            </a:p>
          </p:txBody>
        </p:sp>
        <p:sp>
          <p:nvSpPr>
            <p:cNvPr id="170" name="tb170"/>
            <p:cNvSpPr txBox="1"/>
            <p:nvPr/>
          </p:nvSpPr>
          <p:spPr>
            <a:xfrm>
              <a:off x="900000" y="4576875"/>
              <a:ext cx="10392000" cy="873125"/>
            </a:xfrm>
            <a:prstGeom prst="rect">
              <a:avLst/>
            </a:prstGeom>
            <a:noFill/>
          </p:spPr>
          <p:txBody>
            <a:bodyPr wrap="square" anchor="t" lIns="0" tIns="0" rIns="0" bIns="0">
              <a:normAutofit/>
            </a:bodyPr>
            <a:lstStyle/>
            <a:p>
              <a:pPr/>
              <a:r>
                <a:rPr lang="en-US" sz="1100">
                  <a:solidFill>
                    <a:srgbClr val="8FA0B8"/>
                  </a:solidFill>
                  <a:latin typeface="Segoe UI"/>
                </a:rPr>
                <a:t>Dollars a month, one scale. The License Report found the money; the Frontier Firm Report turned the seats on; this page says whether it worked, against a control group your own company never touched. PROOF IS WHAT TURNS AN EXPANSION INTO A DECISION — and this deck is equally willing to say hold. Nothing on this page executes anything: the expand move lives on the Frontier Firm Report and the spending ceiling lives on the traffic lights and in your own Microsoft admin center, so there is exactly one place each decision is made.</a:t>
              </a:r>
            </a:p>
          </p:txBody>
        </p:sp>
      </p:grpSp>
      <p:sp>
        <p:nvSpPr>
          <p:cNvPr id="176" name="tb176"/>
          <p:cNvSpPr txBox="1"/>
          <p:nvPr/>
        </p:nvSpPr>
        <p:spPr>
          <a:xfrm>
            <a:off x="900000" y="5588012"/>
            <a:ext cx="10392000" cy="661988"/>
          </a:xfrm>
          <a:prstGeom prst="rect">
            <a:avLst/>
          </a:prstGeom>
          <a:noFill/>
        </p:spPr>
        <p:txBody>
          <a:bodyPr wrap="square" anchor="t" lIns="0" tIns="0" rIns="0" bIns="0">
            <a:normAutofit/>
          </a:bodyPr>
          <a:lstStyle/>
          <a:p>
            <a:pPr/>
            <a:r>
              <a:rPr lang="en-US" sz="1050" b="1" spc="300">
                <a:solidFill>
                  <a:srgbClr val="3D7BFF"/>
                </a:solidFill>
                <a:latin typeface="Segoe UI"/>
              </a:rPr>
              <a:t>THE DECISION</a:t>
            </a:r>
          </a:p>
          <a:p>
            <a:pPr>
              <a:spcBef>
                <a:spcPts val="400"/>
              </a:spcBef>
            </a:pPr>
            <a:r>
              <a:rPr lang="en-US" sz="1400">
                <a:solidFill>
                  <a:srgbClr val="F5F7FA"/>
                </a:solidFill>
                <a:latin typeface="Segoe UI"/>
              </a:rPr>
              <a:t>Expand, or hold. Both are supported answers here, and this deck prints the second one just as plainly as the first.</a:t>
            </a:r>
          </a:p>
        </p:txBody>
      </p:sp>
      <p:sp>
        <p:nvSpPr>
          <p:cNvPr id="172" name="tb172"/>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Value Report · Contoso — evaluation copy · do not redistribute · counted, attested and causal — never modelled</a:t>
            </a:r>
          </a:p>
          <a:p>
            <a:pPr/>
            <a:r>
              <a:rPr lang="en-US" sz="1000">
                <a:solidFill>
                  <a:srgbClr val="8FA0B8"/>
                </a:solidFill>
                <a:latin typeface="Segoe UI"/>
              </a:rPr>
              <a:t>Count your own return in 30 minutes — aristo.phoenixhalo.com/example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1626"/>
        </a:solidFill>
        <a:effectLst/>
      </p:bgPr>
    </p:bg>
    <p:spTree>
      <p:nvGrpSpPr>
        <p:cNvPr id="1" name=""/>
        <p:cNvGrpSpPr/>
        <p:nvPr/>
      </p:nvGrpSpPr>
      <p:grpSpPr/>
      <p:sp>
        <p:nvSpPr>
          <p:cNvPr id="180" name="tb180"/>
          <p:cNvSpPr txBox="1"/>
          <p:nvPr/>
        </p:nvSpPr>
        <p:spPr>
          <a:xfrm>
            <a:off x="900000" y="480000"/>
            <a:ext cx="10392000" cy="400000"/>
          </a:xfrm>
          <a:prstGeom prst="rect">
            <a:avLst/>
          </a:prstGeom>
          <a:noFill/>
        </p:spPr>
        <p:txBody>
          <a:bodyPr wrap="square" anchor="t">
            <a:normAutofit/>
          </a:bodyPr>
          <a:lstStyle/>
          <a:p>
            <a:pPr/>
            <a:r>
              <a:rPr lang="en-US" sz="1300" b="1" spc="300">
                <a:solidFill>
                  <a:srgbClr val="3D7BFF"/>
                </a:solidFill>
                <a:latin typeface="Segoe UI"/>
              </a:rPr>
              <a:t>§6 · METHODOLOGY</a:t>
            </a:r>
          </a:p>
        </p:txBody>
      </p:sp>
      <p:sp>
        <p:nvSpPr>
          <p:cNvPr id="181" name="r181"/>
          <p:cNvSpPr/>
          <p:nvPr/>
        </p:nvSpPr>
        <p:spPr>
          <a:xfrm>
            <a:off x="900000" y="980000"/>
            <a:ext cx="1400000" cy="50000"/>
          </a:xfrm>
          <a:prstGeom prst="rect">
            <a:avLst/>
          </a:prstGeom>
          <a:solidFill>
            <a:srgbClr val="3D7BFF"/>
          </a:solidFill>
          <a:ln>
            <a:noFill/>
          </a:ln>
        </p:spPr>
        <p:txBody>
          <a:bodyPr/>
          <a:lstStyle/>
          <a:p/>
        </p:txBody>
      </p:sp>
      <p:sp>
        <p:nvSpPr>
          <p:cNvPr id="182" name="tb182"/>
          <p:cNvSpPr txBox="1"/>
          <p:nvPr/>
        </p:nvSpPr>
        <p:spPr>
          <a:xfrm>
            <a:off x="900000" y="1150000"/>
            <a:ext cx="10392000" cy="700000"/>
          </a:xfrm>
          <a:prstGeom prst="rect">
            <a:avLst/>
          </a:prstGeom>
          <a:noFill/>
        </p:spPr>
        <p:txBody>
          <a:bodyPr wrap="square" anchor="t">
            <a:normAutofit/>
          </a:bodyPr>
          <a:lstStyle/>
          <a:p>
            <a:pPr/>
            <a:r>
              <a:rPr lang="en-US" sz="2800" b="1">
                <a:solidFill>
                  <a:srgbClr val="F5F7FA"/>
                </a:solidFill>
                <a:latin typeface="Segoe UI"/>
              </a:rPr>
              <a:t>Where every number in this deck comes from.</a:t>
            </a:r>
          </a:p>
        </p:txBody>
      </p:sp>
      <p:grpSp>
        <p:nvGrpSpPr>
          <p:cNvPr id="189" name="inst-key-189" descr="aristo-instrument kind=key cx=10392000 cy=620000 canvas=0.0771"/>
          <p:cNvGrpSpPr/>
          <p:nvPr/>
        </p:nvGrpSpPr>
        <p:grpSpPr>
          <a:xfrm>
            <a:off x="900000" y="1980000"/>
            <a:ext cx="10392000" cy="620000"/>
            <a:chOff x="900000" y="1980000"/>
            <a:chExt cx="10392000" cy="620000"/>
          </a:xfrm>
        </p:grpSpPr>
        <p:sp>
          <p:nvSpPr>
            <p:cNvPr id="183" name="swatch-counted183"/>
            <p:cNvSpPr/>
            <p:nvPr/>
          </p:nvSpPr>
          <p:spPr>
            <a:xfrm>
              <a:off x="900000" y="1980000"/>
              <a:ext cx="1370880" cy="210800"/>
            </a:xfrm>
            <a:prstGeom prst="roundRect">
              <a:avLst>
                <a:gd name="adj" fmla="val 22000"/>
              </a:avLst>
            </a:prstGeom>
            <a:solidFill>
              <a:srgbClr val="3FB68B"/>
            </a:solidFill>
            <a:ln>
              <a:noFill/>
            </a:ln>
          </p:spPr>
          <p:txBody>
            <a:bodyPr/>
            <a:lstStyle/>
            <a:p/>
          </p:txBody>
        </p:sp>
        <p:sp>
          <p:nvSpPr>
            <p:cNvPr id="184" name="tb184"/>
            <p:cNvSpPr txBox="1"/>
            <p:nvPr/>
          </p:nvSpPr>
          <p:spPr>
            <a:xfrm>
              <a:off x="2430880" y="1960000"/>
              <a:ext cx="1733120" cy="620000"/>
            </a:xfrm>
            <a:prstGeom prst="rect">
              <a:avLst/>
            </a:prstGeom>
            <a:noFill/>
          </p:spPr>
          <p:txBody>
            <a:bodyPr wrap="square" anchor="t" lIns="0" tIns="0" rIns="0" bIns="0">
              <a:normAutofit/>
            </a:bodyPr>
            <a:lstStyle/>
            <a:p>
              <a:pPr/>
              <a:r>
                <a:rPr lang="en-US" sz="1050" b="1" spc="110">
                  <a:solidFill>
                    <a:srgbClr val="F5F7FA"/>
                  </a:solidFill>
                  <a:latin typeface="Segoe UI"/>
                </a:rPr>
                <a:t>COUNTED OR MEASURED</a:t>
              </a:r>
            </a:p>
            <a:p>
              <a:pPr>
                <a:spcBef>
                  <a:spcPts val="400"/>
                </a:spcBef>
              </a:pPr>
              <a:r>
                <a:rPr lang="en-US" sz="1050">
                  <a:solidFill>
                    <a:srgbClr val="8FA0B8"/>
                  </a:solidFill>
                  <a:latin typeface="Segoe UI"/>
                </a:rPr>
                <a:t>read from your own tenant, to the seat</a:t>
              </a:r>
            </a:p>
          </p:txBody>
        </p:sp>
        <p:sp>
          <p:nvSpPr>
            <p:cNvPr id="185" name="swatch-estimate185"/>
            <p:cNvSpPr/>
            <p:nvPr/>
          </p:nvSpPr>
          <p:spPr>
            <a:xfrm>
              <a:off x="4464000" y="1980000"/>
              <a:ext cx="1370880" cy="210800"/>
            </a:xfrm>
            <a:prstGeom prst="roundRect">
              <a:avLst>
                <a:gd name="adj" fmla="val 22000"/>
              </a:avLst>
            </a:prstGeom>
            <a:pattFill prst="ltUpDiag">
              <a:fgClr>
                <a:srgbClr val="D9A62E"/>
              </a:fgClr>
              <a:bgClr>
                <a:srgbClr val="223052"/>
              </a:bgClr>
            </a:pattFill>
            <a:ln>
              <a:noFill/>
            </a:ln>
          </p:spPr>
          <p:txBody>
            <a:bodyPr/>
            <a:lstStyle/>
            <a:p/>
          </p:txBody>
        </p:sp>
        <p:sp>
          <p:nvSpPr>
            <p:cNvPr id="186" name="tb186"/>
            <p:cNvSpPr txBox="1"/>
            <p:nvPr/>
          </p:nvSpPr>
          <p:spPr>
            <a:xfrm>
              <a:off x="5994880" y="1960000"/>
              <a:ext cx="1733120" cy="620000"/>
            </a:xfrm>
            <a:prstGeom prst="rect">
              <a:avLst/>
            </a:prstGeom>
            <a:noFill/>
          </p:spPr>
          <p:txBody>
            <a:bodyPr wrap="square" anchor="t" lIns="0" tIns="0" rIns="0" bIns="0">
              <a:normAutofit/>
            </a:bodyPr>
            <a:lstStyle/>
            <a:p>
              <a:pPr/>
              <a:r>
                <a:rPr lang="en-US" sz="1050" b="1" spc="110">
                  <a:solidFill>
                    <a:srgbClr val="F5F7FA"/>
                  </a:solidFill>
                  <a:latin typeface="Segoe UI"/>
                </a:rPr>
                <a:t>LABELLED ESTIMATE</a:t>
              </a:r>
            </a:p>
            <a:p>
              <a:pPr>
                <a:spcBef>
                  <a:spcPts val="400"/>
                </a:spcBef>
              </a:pPr>
              <a:r>
                <a:rPr lang="en-US" sz="1050">
                  <a:solidFill>
                    <a:srgbClr val="8FA0B8"/>
                  </a:solidFill>
                  <a:latin typeface="Segoe UI"/>
                </a:rPr>
                <a:t>a published envelope, named as one</a:t>
              </a:r>
            </a:p>
          </p:txBody>
        </p:sp>
        <p:sp>
          <p:nvSpPr>
            <p:cNvPr id="187" name="swatch-unread187"/>
            <p:cNvSpPr/>
            <p:nvPr/>
          </p:nvSpPr>
          <p:spPr>
            <a:xfrm>
              <a:off x="8028000" y="1980000"/>
              <a:ext cx="1370880" cy="210800"/>
            </a:xfrm>
            <a:prstGeom prst="roundRect">
              <a:avLst>
                <a:gd name="adj" fmla="val 22000"/>
              </a:avLst>
            </a:prstGeom>
            <a:solidFill>
              <a:srgbClr val="223052"/>
            </a:solidFill>
            <a:ln>
              <a:noFill/>
            </a:ln>
          </p:spPr>
          <p:txBody>
            <a:bodyPr/>
            <a:lstStyle/>
            <a:p/>
          </p:txBody>
        </p:sp>
        <p:sp>
          <p:nvSpPr>
            <p:cNvPr id="188" name="tb188"/>
            <p:cNvSpPr txBox="1"/>
            <p:nvPr/>
          </p:nvSpPr>
          <p:spPr>
            <a:xfrm>
              <a:off x="9558880" y="1960000"/>
              <a:ext cx="1733120" cy="620000"/>
            </a:xfrm>
            <a:prstGeom prst="rect">
              <a:avLst/>
            </a:prstGeom>
            <a:noFill/>
          </p:spPr>
          <p:txBody>
            <a:bodyPr wrap="square" anchor="t" lIns="0" tIns="0" rIns="0" bIns="0">
              <a:normAutofit/>
            </a:bodyPr>
            <a:lstStyle/>
            <a:p>
              <a:pPr/>
              <a:r>
                <a:rPr lang="en-US" sz="1050" b="1" spc="110">
                  <a:solidFill>
                    <a:srgbClr val="F5F7FA"/>
                  </a:solidFill>
                  <a:latin typeface="Segoe UI"/>
                </a:rPr>
                <a:t>NOT REACHED</a:t>
              </a:r>
            </a:p>
            <a:p>
              <a:pPr>
                <a:spcBef>
                  <a:spcPts val="400"/>
                </a:spcBef>
              </a:pPr>
              <a:r>
                <a:rPr lang="en-US" sz="1050">
                  <a:solidFill>
                    <a:srgbClr val="8FA0B8"/>
                  </a:solidFill>
                  <a:latin typeface="Segoe UI"/>
                </a:rPr>
                <a:t>a dash and the exact permission that fills it in</a:t>
              </a:r>
            </a:p>
          </p:txBody>
        </p:sp>
      </p:grpSp>
      <p:sp>
        <p:nvSpPr>
          <p:cNvPr id="178" name="tb178"/>
          <p:cNvSpPr txBox="1"/>
          <p:nvPr/>
        </p:nvSpPr>
        <p:spPr>
          <a:xfrm>
            <a:off x="900000" y="2760000"/>
            <a:ext cx="4996000" cy="2600000"/>
          </a:xfrm>
          <a:prstGeom prst="rect">
            <a:avLst/>
          </a:prstGeom>
          <a:noFill/>
        </p:spPr>
        <p:txBody>
          <a:bodyPr wrap="square" anchor="t">
            <a:normAutofit/>
          </a:bodyPr>
          <a:lstStyle/>
          <a:p>
            <a:pPr/>
            <a:r>
              <a:rPr lang="en-US" sz="1300" b="1">
                <a:solidFill>
                  <a:srgbClr val="F5F7FA"/>
                </a:solidFill>
                <a:latin typeface="Segoe UI"/>
              </a:rPr>
              <a:t>The return</a:t>
            </a:r>
          </a:p>
          <a:p>
            <a:pPr>
              <a:spcBef>
                <a:spcPts val="400"/>
              </a:spcBef>
            </a:pPr>
            <a:r>
              <a:rPr lang="en-US" sz="1050">
                <a:solidFill>
                  <a:srgbClr val="8FA0B8"/>
                </a:solidFill>
                <a:latin typeface="Segoe UI"/>
              </a:rPr>
              <a:t>The cover figure is the sum of exactly three things and nothing else is allowed in: holdout-proven seats × your seat price, attested net hours × your hourly value, and licence spend a VERIFIED reassignment put back to work. No estimate, no projection and no planning parameter is inside it.</a:t>
            </a:r>
          </a:p>
          <a:p>
            <a:pPr>
              <a:spcBef>
                <a:spcPts val="1200"/>
              </a:spcBef>
            </a:pPr>
            <a:r>
              <a:rPr lang="en-US" sz="1300" b="1">
                <a:solidFill>
                  <a:srgbClr val="F5F7FA"/>
                </a:solidFill>
                <a:latin typeface="Segoe UI"/>
              </a:rPr>
              <a:t>The causal claim</a:t>
            </a:r>
          </a:p>
          <a:p>
            <a:pPr>
              <a:spcBef>
                <a:spcPts val="400"/>
              </a:spcBef>
            </a:pPr>
            <a:r>
              <a:rPr lang="en-US" sz="1050">
                <a:solidFill>
                  <a:srgbClr val="8FA0B8"/>
                </a:solidFill>
                <a:latin typeface="Segoe UI"/>
              </a:rPr>
              <a:t>On day 0 a deterministic share of cold seats becomes a never-nudged control group: stable, not hand-picked, not resettable. Lift = the helped arm’s activation rate minus the control arm’s, with a 95% Newcombe interval. PROVEN SEATS COME FROM THE LOWER BOUND, never the point estimate.</a:t>
            </a:r>
          </a:p>
          <a:p>
            <a:pPr>
              <a:spcBef>
                <a:spcPts val="1200"/>
              </a:spcBef>
            </a:pPr>
            <a:r>
              <a:rPr lang="en-US" sz="1300" b="1">
                <a:solidFill>
                  <a:srgbClr val="F5F7FA"/>
                </a:solidFill>
                <a:latin typeface="Segoe UI"/>
              </a:rPr>
              <a:t>Attested hours</a:t>
            </a:r>
          </a:p>
          <a:p>
            <a:pPr>
              <a:spcBef>
                <a:spcPts val="400"/>
              </a:spcBef>
            </a:pPr>
            <a:r>
              <a:rPr lang="en-US" sz="1050">
                <a:solidFill>
                  <a:srgbClr val="8FA0B8"/>
                </a:solidFill>
                <a:latin typeface="Segoe UI"/>
              </a:rPr>
              <a:t>Net minutes people recorded themselves, gained minus lost. The ledger is suppressed WHOLE below a floor of five attesters. Aristo’s own activity-based projection of hours saved exists in this product and is deliberately not printed here, because a parameter multiplied by a headcount is not evidence.</a:t>
            </a:r>
          </a:p>
        </p:txBody>
      </p:sp>
      <p:sp>
        <p:nvSpPr>
          <p:cNvPr id="179" name="tb179"/>
          <p:cNvSpPr txBox="1"/>
          <p:nvPr/>
        </p:nvSpPr>
        <p:spPr>
          <a:xfrm>
            <a:off x="6296000" y="2760000"/>
            <a:ext cx="4996000" cy="2600000"/>
          </a:xfrm>
          <a:prstGeom prst="rect">
            <a:avLst/>
          </a:prstGeom>
          <a:noFill/>
        </p:spPr>
        <p:txBody>
          <a:bodyPr wrap="square" anchor="t">
            <a:normAutofit/>
          </a:bodyPr>
          <a:lstStyle/>
          <a:p>
            <a:pPr/>
            <a:r>
              <a:rPr lang="en-US" sz="1300" b="1">
                <a:solidFill>
                  <a:srgbClr val="F5F7FA"/>
                </a:solidFill>
                <a:latin typeface="Segoe UI"/>
              </a:rPr>
              <a:t>Protected, not returned</a:t>
            </a:r>
          </a:p>
          <a:p>
            <a:pPr>
              <a:spcBef>
                <a:spcPts val="400"/>
              </a:spcBef>
            </a:pPr>
            <a:r>
              <a:rPr lang="en-US" sz="1050">
                <a:solidFill>
                  <a:srgbClr val="8FA0B8"/>
                </a:solidFill>
                <a:latin typeface="Segoe UI"/>
              </a:rPr>
              <a:t>Steered credits and avoided re-forges are counted EVENTS multiplied by a published envelope. That makes the dollar modelled, so it stays on Question 4 and never enters the cover figure.</a:t>
            </a:r>
          </a:p>
          <a:p>
            <a:pPr>
              <a:spcBef>
                <a:spcPts val="1200"/>
              </a:spcBef>
            </a:pPr>
            <a:r>
              <a:rPr lang="en-US" sz="1300" b="1">
                <a:solidFill>
                  <a:srgbClr val="F5F7FA"/>
                </a:solidFill>
                <a:latin typeface="Segoe UI"/>
              </a:rPr>
              <a:t>What this will not do</a:t>
            </a:r>
          </a:p>
          <a:p>
            <a:pPr>
              <a:spcBef>
                <a:spcPts val="400"/>
              </a:spcBef>
            </a:pPr>
            <a:r>
              <a:rPr lang="en-US" sz="1050">
                <a:solidFill>
                  <a:srgbClr val="8FA0B8"/>
                </a:solidFill>
                <a:latin typeface="Segoe UI"/>
              </a:rPr>
              <a:t>It will not count a seat twice (activation and reassignment are mutually exclusive by construction), it will not claim baseline-active Copilot spend as something Aristo produced, and it will not let a good month quietly re-baseline a bad one. The return is allowed to go down.</a:t>
            </a:r>
          </a:p>
          <a:p>
            <a:pPr>
              <a:spcBef>
                <a:spcPts val="1200"/>
              </a:spcBef>
            </a:pPr>
            <a:r>
              <a:rPr lang="en-US" sz="1300" b="1">
                <a:solidFill>
                  <a:srgbClr val="F5F7FA"/>
                </a:solidFill>
                <a:latin typeface="Segoe UI"/>
              </a:rPr>
              <a:t>The covenant</a:t>
            </a:r>
          </a:p>
          <a:p>
            <a:pPr>
              <a:spcBef>
                <a:spcPts val="400"/>
              </a:spcBef>
            </a:pPr>
            <a:r>
              <a:rPr lang="en-US" sz="1050">
                <a:solidFill>
                  <a:srgbClr val="8FA0B8"/>
                </a:solidFill>
                <a:latin typeface="Segoe UI"/>
              </a:rPr>
              <a:t>Every figure is an aggregate. No slide can name a person, the control group is never identified, and the people whose hours are counted are counted in a group of five or more or not at all.</a:t>
            </a:r>
          </a:p>
        </p:txBody>
      </p:sp>
      <p:sp>
        <p:nvSpPr>
          <p:cNvPr id="190" name="tb190"/>
          <p:cNvSpPr txBox="1"/>
          <p:nvPr/>
        </p:nvSpPr>
        <p:spPr>
          <a:xfrm>
            <a:off x="900000" y="5480000"/>
            <a:ext cx="10392000" cy="500000"/>
          </a:xfrm>
          <a:prstGeom prst="rect">
            <a:avLst/>
          </a:prstGeom>
          <a:noFill/>
        </p:spPr>
        <p:txBody>
          <a:bodyPr wrap="square" anchor="t">
            <a:normAutofit/>
          </a:bodyPr>
          <a:lstStyle/>
          <a:p>
            <a:pPr/>
            <a:r>
              <a:rPr lang="en-US" sz="1150">
                <a:solidFill>
                  <a:srgbClr val="3FB68B"/>
                </a:solidFill>
                <a:latin typeface="Segoe UI"/>
              </a:rPr>
              <a:t>A figure that is counted says counted; one that rests on an assumption names the assumption; one Aristo cannot reach is a dash with the permission that would fill it in.</a:t>
            </a:r>
          </a:p>
        </p:txBody>
      </p:sp>
      <p:sp>
        <p:nvSpPr>
          <p:cNvPr id="177" name="tb177"/>
          <p:cNvSpPr txBox="1"/>
          <p:nvPr/>
        </p:nvSpPr>
        <p:spPr>
          <a:xfrm>
            <a:off x="900000" y="6298000"/>
            <a:ext cx="10392000" cy="360000"/>
          </a:xfrm>
          <a:prstGeom prst="rect">
            <a:avLst/>
          </a:prstGeom>
          <a:noFill/>
        </p:spPr>
        <p:txBody>
          <a:bodyPr wrap="square" anchor="t">
            <a:normAutofit/>
          </a:bodyPr>
          <a:lstStyle/>
          <a:p>
            <a:pPr/>
            <a:r>
              <a:rPr lang="en-US" sz="1100">
                <a:solidFill>
                  <a:srgbClr val="8FA0B8"/>
                </a:solidFill>
                <a:latin typeface="Segoe UI"/>
              </a:rPr>
              <a:t>Aristo · The Value Report · Contoso — evaluation copy · do not redistribute · counted, attested and causal — never modelled</a:t>
            </a:r>
          </a:p>
          <a:p>
            <a:pPr/>
            <a:r>
              <a:rPr lang="en-US" sz="1000">
                <a:solidFill>
                  <a:srgbClr val="8FA0B8"/>
                </a:solidFill>
                <a:latin typeface="Segoe UI"/>
              </a:rPr>
              <a:t>Count your own return in 30 minutes — aristo.phoenixhalo.com/example</a:t>
            </a:r>
          </a:p>
        </p:txBody>
      </p:sp>
    </p:spTree>
  </p:cSld>
  <p:clrMapOvr>
    <a:masterClrMapping/>
  </p:clrMapOvr>
</p:sld>
</file>

<file path=ppt/theme/theme1.xml><?xml version="1.0" encoding="utf-8"?>
<a:theme xmlns:a="http://schemas.openxmlformats.org/drawingml/2006/main" name="Aristo">
  <a:themeElements>
    <a:clrScheme name="Aristo">
      <a:dk1>
        <a:srgbClr val="0D1626"/>
      </a:dk1>
      <a:lt1>
        <a:srgbClr val="F5F7FA"/>
      </a:lt1>
      <a:dk2>
        <a:srgbClr val="0B1020"/>
      </a:dk2>
      <a:lt2>
        <a:srgbClr val="8FA0B8"/>
      </a:lt2>
      <a:accent1>
        <a:srgbClr val="3D7BFF"/>
      </a:accent1>
      <a:accent2>
        <a:srgbClr val="3FB68B"/>
      </a:accent2>
      <a:accent3>
        <a:srgbClr val="8FA0B8"/>
      </a:accent3>
      <a:accent4>
        <a:srgbClr val="3D7BFF"/>
      </a:accent4>
      <a:accent5>
        <a:srgbClr val="3FB68B"/>
      </a:accent5>
      <a:accent6>
        <a:srgbClr val="8FA0B8"/>
      </a:accent6>
      <a:hlink>
        <a:srgbClr val="3D7BFF"/>
      </a:hlink>
      <a:folHlink>
        <a:srgbClr val="8FA0B8"/>
      </a:folHlink>
    </a:clrScheme>
    <a:fontScheme name="Aristo">
      <a:majorFont>
        <a:latin typeface="Segoe UI"/>
        <a:ea typeface=""/>
        <a:cs typeface=""/>
      </a:majorFont>
      <a:minorFont>
        <a:latin typeface="Segoe UI"/>
        <a:ea typeface=""/>
        <a:cs typeface=""/>
      </a:minorFont>
    </a:fontScheme>
    <a:fmtScheme name="Aristo">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